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3" r:id="rId1"/>
  </p:sldMasterIdLst>
  <p:notesMasterIdLst>
    <p:notesMasterId r:id="rId29"/>
  </p:notesMasterIdLst>
  <p:handoutMasterIdLst>
    <p:handoutMasterId r:id="rId30"/>
  </p:handoutMasterIdLst>
  <p:sldIdLst>
    <p:sldId id="431" r:id="rId2"/>
    <p:sldId id="440" r:id="rId3"/>
    <p:sldId id="458" r:id="rId4"/>
    <p:sldId id="459" r:id="rId5"/>
    <p:sldId id="432" r:id="rId6"/>
    <p:sldId id="460" r:id="rId7"/>
    <p:sldId id="462" r:id="rId8"/>
    <p:sldId id="461" r:id="rId9"/>
    <p:sldId id="441" r:id="rId10"/>
    <p:sldId id="442" r:id="rId11"/>
    <p:sldId id="455" r:id="rId12"/>
    <p:sldId id="456" r:id="rId13"/>
    <p:sldId id="457" r:id="rId14"/>
    <p:sldId id="453" r:id="rId15"/>
    <p:sldId id="405" r:id="rId16"/>
    <p:sldId id="448" r:id="rId17"/>
    <p:sldId id="463" r:id="rId18"/>
    <p:sldId id="450" r:id="rId19"/>
    <p:sldId id="451" r:id="rId20"/>
    <p:sldId id="452" r:id="rId21"/>
    <p:sldId id="447" r:id="rId22"/>
    <p:sldId id="464" r:id="rId23"/>
    <p:sldId id="444" r:id="rId24"/>
    <p:sldId id="454" r:id="rId25"/>
    <p:sldId id="445" r:id="rId26"/>
    <p:sldId id="430" r:id="rId27"/>
    <p:sldId id="381" r:id="rId28"/>
  </p:sldIdLst>
  <p:sldSz cx="9144000" cy="6858000" type="screen4x3"/>
  <p:notesSz cx="6858000" cy="9144000"/>
  <p:defaultTextStyle>
    <a:defPPr>
      <a:defRPr lang="en-US"/>
    </a:defPPr>
    <a:lvl1pPr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1pPr>
    <a:lvl2pPr marL="4572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2pPr>
    <a:lvl3pPr marL="9144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3pPr>
    <a:lvl4pPr marL="13716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4pPr>
    <a:lvl5pPr marL="18288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5pPr>
    <a:lvl6pPr marL="2286000" algn="l" defTabSz="914400" rtl="0" eaLnBrk="1" latinLnBrk="0" hangingPunct="1">
      <a:defRPr kumimoji="1" sz="4000" kern="1200">
        <a:solidFill>
          <a:schemeClr val="tx2"/>
        </a:solidFill>
        <a:latin typeface="Swis721 BT" pitchFamily="34" charset="0"/>
        <a:ea typeface="+mn-ea"/>
        <a:cs typeface="+mn-cs"/>
      </a:defRPr>
    </a:lvl6pPr>
    <a:lvl7pPr marL="2743200" algn="l" defTabSz="914400" rtl="0" eaLnBrk="1" latinLnBrk="0" hangingPunct="1">
      <a:defRPr kumimoji="1" sz="4000" kern="1200">
        <a:solidFill>
          <a:schemeClr val="tx2"/>
        </a:solidFill>
        <a:latin typeface="Swis721 BT" pitchFamily="34" charset="0"/>
        <a:ea typeface="+mn-ea"/>
        <a:cs typeface="+mn-cs"/>
      </a:defRPr>
    </a:lvl7pPr>
    <a:lvl8pPr marL="3200400" algn="l" defTabSz="914400" rtl="0" eaLnBrk="1" latinLnBrk="0" hangingPunct="1">
      <a:defRPr kumimoji="1" sz="4000" kern="1200">
        <a:solidFill>
          <a:schemeClr val="tx2"/>
        </a:solidFill>
        <a:latin typeface="Swis721 BT" pitchFamily="34" charset="0"/>
        <a:ea typeface="+mn-ea"/>
        <a:cs typeface="+mn-cs"/>
      </a:defRPr>
    </a:lvl8pPr>
    <a:lvl9pPr marL="3657600" algn="l" defTabSz="914400" rtl="0" eaLnBrk="1" latinLnBrk="0" hangingPunct="1">
      <a:defRPr kumimoji="1" sz="4000" kern="1200">
        <a:solidFill>
          <a:schemeClr val="tx2"/>
        </a:solidFill>
        <a:latin typeface="Swis721 B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B2BE"/>
    <a:srgbClr val="157BF7"/>
    <a:srgbClr val="000000"/>
    <a:srgbClr val="6C8094"/>
    <a:srgbClr val="ECF68E"/>
    <a:srgbClr val="EFFA5C"/>
    <a:srgbClr val="FFFF99"/>
    <a:srgbClr val="CC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94605" autoAdjust="0"/>
  </p:normalViewPr>
  <p:slideViewPr>
    <p:cSldViewPr>
      <p:cViewPr varScale="1">
        <p:scale>
          <a:sx n="103" d="100"/>
          <a:sy n="103" d="100"/>
        </p:scale>
        <p:origin x="28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CC39AB-5FDD-4B30-A367-122565BB91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FB64DC5-A6D3-4A56-B151-4E6B62649E6F}" type="pres">
      <dgm:prSet presAssocID="{CCCC39AB-5FDD-4B30-A367-122565BB9163}" presName="linear" presStyleCnt="0">
        <dgm:presLayoutVars>
          <dgm:animLvl val="lvl"/>
          <dgm:resizeHandles val="exact"/>
        </dgm:presLayoutVars>
      </dgm:prSet>
      <dgm:spPr/>
    </dgm:pt>
  </dgm:ptLst>
  <dgm:cxnLst>
    <dgm:cxn modelId="{BDEAFB84-F490-4EFC-B53F-3396959758DC}" type="presOf" srcId="{CCCC39AB-5FDD-4B30-A367-122565BB9163}" destId="{DFB64DC5-A6D3-4A56-B151-4E6B62649E6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6564C55-5E44-4535-8CD2-C56F30DAEE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5518EC1-01A9-413E-BEFE-78F7F638C5DD}">
      <dgm:prSet/>
      <dgm:spPr>
        <a:solidFill>
          <a:schemeClr val="tx2">
            <a:lumMod val="75000"/>
          </a:schemeClr>
        </a:solidFill>
      </dgm:spPr>
      <dgm:t>
        <a:bodyPr/>
        <a:lstStyle/>
        <a:p>
          <a:pPr rtl="0"/>
          <a:r>
            <a:rPr lang="en-US" b="1" dirty="0"/>
            <a:t>Match </a:t>
          </a:r>
          <a:endParaRPr lang="en-US" dirty="0"/>
        </a:p>
      </dgm:t>
    </dgm:pt>
    <dgm:pt modelId="{6D5268D4-D9AB-48BB-8AEC-EEE26918B02A}" type="parTrans" cxnId="{5226C573-5DB6-4ACD-B938-99459013F77D}">
      <dgm:prSet/>
      <dgm:spPr/>
      <dgm:t>
        <a:bodyPr/>
        <a:lstStyle/>
        <a:p>
          <a:endParaRPr lang="en-US"/>
        </a:p>
      </dgm:t>
    </dgm:pt>
    <dgm:pt modelId="{450156E5-4C44-4978-BAAA-55C17DE4E0CA}" type="sibTrans" cxnId="{5226C573-5DB6-4ACD-B938-99459013F77D}">
      <dgm:prSet/>
      <dgm:spPr/>
      <dgm:t>
        <a:bodyPr/>
        <a:lstStyle/>
        <a:p>
          <a:endParaRPr lang="en-US"/>
        </a:p>
      </dgm:t>
    </dgm:pt>
    <dgm:pt modelId="{775B42D2-5755-4001-8AC9-828D33C86F77}" type="pres">
      <dgm:prSet presAssocID="{E6564C55-5E44-4535-8CD2-C56F30DAEE16}" presName="linear" presStyleCnt="0">
        <dgm:presLayoutVars>
          <dgm:animLvl val="lvl"/>
          <dgm:resizeHandles val="exact"/>
        </dgm:presLayoutVars>
      </dgm:prSet>
      <dgm:spPr/>
    </dgm:pt>
    <dgm:pt modelId="{1DD99183-518F-491A-94CA-FBD8C02488B6}" type="pres">
      <dgm:prSet presAssocID="{45518EC1-01A9-413E-BEFE-78F7F638C5DD}" presName="parentText" presStyleLbl="node1" presStyleIdx="0" presStyleCnt="1" custLinFactNeighborY="25438">
        <dgm:presLayoutVars>
          <dgm:chMax val="0"/>
          <dgm:bulletEnabled val="1"/>
        </dgm:presLayoutVars>
      </dgm:prSet>
      <dgm:spPr>
        <a:prstGeom prst="rect">
          <a:avLst/>
        </a:prstGeom>
      </dgm:spPr>
    </dgm:pt>
  </dgm:ptLst>
  <dgm:cxnLst>
    <dgm:cxn modelId="{F48F2006-3FD4-42CF-B4D2-7A9292A599E1}" type="presOf" srcId="{E6564C55-5E44-4535-8CD2-C56F30DAEE16}" destId="{775B42D2-5755-4001-8AC9-828D33C86F77}" srcOrd="0" destOrd="0" presId="urn:microsoft.com/office/officeart/2005/8/layout/vList2"/>
    <dgm:cxn modelId="{5226C573-5DB6-4ACD-B938-99459013F77D}" srcId="{E6564C55-5E44-4535-8CD2-C56F30DAEE16}" destId="{45518EC1-01A9-413E-BEFE-78F7F638C5DD}" srcOrd="0" destOrd="0" parTransId="{6D5268D4-D9AB-48BB-8AEC-EEE26918B02A}" sibTransId="{450156E5-4C44-4978-BAAA-55C17DE4E0CA}"/>
    <dgm:cxn modelId="{2460258E-97E7-43F3-AF75-6C5C2164E5A0}" type="presOf" srcId="{45518EC1-01A9-413E-BEFE-78F7F638C5DD}" destId="{1DD99183-518F-491A-94CA-FBD8C02488B6}" srcOrd="0" destOrd="0" presId="urn:microsoft.com/office/officeart/2005/8/layout/vList2"/>
    <dgm:cxn modelId="{ECEA577E-C75B-40D9-B200-6A62845995C0}" type="presParOf" srcId="{775B42D2-5755-4001-8AC9-828D33C86F77}" destId="{1DD99183-518F-491A-94CA-FBD8C02488B6}"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564C55-5E44-4535-8CD2-C56F30DAEE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75B42D2-5755-4001-8AC9-828D33C86F77}" type="pres">
      <dgm:prSet presAssocID="{E6564C55-5E44-4535-8CD2-C56F30DAEE16}" presName="linear" presStyleCnt="0">
        <dgm:presLayoutVars>
          <dgm:animLvl val="lvl"/>
          <dgm:resizeHandles val="exact"/>
        </dgm:presLayoutVars>
      </dgm:prSet>
      <dgm:spPr/>
    </dgm:pt>
  </dgm:ptLst>
  <dgm:cxnLst>
    <dgm:cxn modelId="{880F575F-927F-440C-A9EB-8863D8CEB85D}" type="presOf" srcId="{E6564C55-5E44-4535-8CD2-C56F30DAEE16}" destId="{775B42D2-5755-4001-8AC9-828D33C86F77}"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CC39AB-5FDD-4B30-A367-122565BB91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2B773E-B575-471C-BDB9-1466B7AC0D86}">
      <dgm:prSet/>
      <dgm:spPr>
        <a:solidFill>
          <a:schemeClr val="tx2">
            <a:lumMod val="75000"/>
          </a:schemeClr>
        </a:solidFill>
      </dgm:spPr>
      <dgm:t>
        <a:bodyPr/>
        <a:lstStyle/>
        <a:p>
          <a:pPr rtl="0"/>
          <a:r>
            <a:rPr lang="en-US" b="1" dirty="0"/>
            <a:t>Query	</a:t>
          </a:r>
          <a:endParaRPr lang="en-US" dirty="0"/>
        </a:p>
      </dgm:t>
    </dgm:pt>
    <dgm:pt modelId="{5F5BB61C-8DB4-4962-AD9E-B85140F5F0C9}" type="parTrans" cxnId="{CE1D7AC1-2A73-47E6-A76F-B9CF4802DD29}">
      <dgm:prSet/>
      <dgm:spPr/>
      <dgm:t>
        <a:bodyPr/>
        <a:lstStyle/>
        <a:p>
          <a:endParaRPr lang="en-US"/>
        </a:p>
      </dgm:t>
    </dgm:pt>
    <dgm:pt modelId="{22DD315A-5760-42E4-9DA2-A7FD44C080C8}" type="sibTrans" cxnId="{CE1D7AC1-2A73-47E6-A76F-B9CF4802DD29}">
      <dgm:prSet/>
      <dgm:spPr/>
      <dgm:t>
        <a:bodyPr/>
        <a:lstStyle/>
        <a:p>
          <a:endParaRPr lang="en-US"/>
        </a:p>
      </dgm:t>
    </dgm:pt>
    <dgm:pt modelId="{DFB64DC5-A6D3-4A56-B151-4E6B62649E6F}" type="pres">
      <dgm:prSet presAssocID="{CCCC39AB-5FDD-4B30-A367-122565BB9163}" presName="linear" presStyleCnt="0">
        <dgm:presLayoutVars>
          <dgm:animLvl val="lvl"/>
          <dgm:resizeHandles val="exact"/>
        </dgm:presLayoutVars>
      </dgm:prSet>
      <dgm:spPr/>
    </dgm:pt>
    <dgm:pt modelId="{29A63B7F-990D-45EF-8DB5-AF6D04019443}" type="pres">
      <dgm:prSet presAssocID="{332B773E-B575-471C-BDB9-1466B7AC0D86}" presName="parentText" presStyleLbl="node1" presStyleIdx="0" presStyleCnt="1" custLinFactNeighborY="29425">
        <dgm:presLayoutVars>
          <dgm:chMax val="0"/>
          <dgm:bulletEnabled val="1"/>
        </dgm:presLayoutVars>
      </dgm:prSet>
      <dgm:spPr>
        <a:prstGeom prst="rect">
          <a:avLst/>
        </a:prstGeom>
      </dgm:spPr>
    </dgm:pt>
  </dgm:ptLst>
  <dgm:cxnLst>
    <dgm:cxn modelId="{EEE8686C-A8BA-4CDC-8E0A-9D3AE895E473}" type="presOf" srcId="{CCCC39AB-5FDD-4B30-A367-122565BB9163}" destId="{DFB64DC5-A6D3-4A56-B151-4E6B62649E6F}" srcOrd="0" destOrd="0" presId="urn:microsoft.com/office/officeart/2005/8/layout/vList2"/>
    <dgm:cxn modelId="{D0E03256-9BAD-49DB-B8BB-95E92497E18D}" type="presOf" srcId="{332B773E-B575-471C-BDB9-1466B7AC0D86}" destId="{29A63B7F-990D-45EF-8DB5-AF6D04019443}" srcOrd="0" destOrd="0" presId="urn:microsoft.com/office/officeart/2005/8/layout/vList2"/>
    <dgm:cxn modelId="{CE1D7AC1-2A73-47E6-A76F-B9CF4802DD29}" srcId="{CCCC39AB-5FDD-4B30-A367-122565BB9163}" destId="{332B773E-B575-471C-BDB9-1466B7AC0D86}" srcOrd="0" destOrd="0" parTransId="{5F5BB61C-8DB4-4962-AD9E-B85140F5F0C9}" sibTransId="{22DD315A-5760-42E4-9DA2-A7FD44C080C8}"/>
    <dgm:cxn modelId="{1C974111-14F8-4D0C-A57C-6A21EEEC7EB6}" type="presParOf" srcId="{DFB64DC5-A6D3-4A56-B151-4E6B62649E6F}" destId="{29A63B7F-990D-45EF-8DB5-AF6D04019443}"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564C55-5E44-4535-8CD2-C56F30DAEE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5518EC1-01A9-413E-BEFE-78F7F638C5DD}">
      <dgm:prSet/>
      <dgm:spPr>
        <a:solidFill>
          <a:schemeClr val="tx2">
            <a:lumMod val="75000"/>
          </a:schemeClr>
        </a:solidFill>
      </dgm:spPr>
      <dgm:t>
        <a:bodyPr/>
        <a:lstStyle/>
        <a:p>
          <a:pPr rtl="0"/>
          <a:r>
            <a:rPr lang="en-US" b="1" dirty="0"/>
            <a:t>Match </a:t>
          </a:r>
          <a:endParaRPr lang="en-US" dirty="0"/>
        </a:p>
      </dgm:t>
    </dgm:pt>
    <dgm:pt modelId="{6D5268D4-D9AB-48BB-8AEC-EEE26918B02A}" type="parTrans" cxnId="{5226C573-5DB6-4ACD-B938-99459013F77D}">
      <dgm:prSet/>
      <dgm:spPr/>
      <dgm:t>
        <a:bodyPr/>
        <a:lstStyle/>
        <a:p>
          <a:endParaRPr lang="en-US"/>
        </a:p>
      </dgm:t>
    </dgm:pt>
    <dgm:pt modelId="{450156E5-4C44-4978-BAAA-55C17DE4E0CA}" type="sibTrans" cxnId="{5226C573-5DB6-4ACD-B938-99459013F77D}">
      <dgm:prSet/>
      <dgm:spPr/>
      <dgm:t>
        <a:bodyPr/>
        <a:lstStyle/>
        <a:p>
          <a:endParaRPr lang="en-US"/>
        </a:p>
      </dgm:t>
    </dgm:pt>
    <dgm:pt modelId="{775B42D2-5755-4001-8AC9-828D33C86F77}" type="pres">
      <dgm:prSet presAssocID="{E6564C55-5E44-4535-8CD2-C56F30DAEE16}" presName="linear" presStyleCnt="0">
        <dgm:presLayoutVars>
          <dgm:animLvl val="lvl"/>
          <dgm:resizeHandles val="exact"/>
        </dgm:presLayoutVars>
      </dgm:prSet>
      <dgm:spPr/>
    </dgm:pt>
    <dgm:pt modelId="{1DD99183-518F-491A-94CA-FBD8C02488B6}" type="pres">
      <dgm:prSet presAssocID="{45518EC1-01A9-413E-BEFE-78F7F638C5DD}" presName="parentText" presStyleLbl="node1" presStyleIdx="0" presStyleCnt="1" custLinFactNeighborY="25438">
        <dgm:presLayoutVars>
          <dgm:chMax val="0"/>
          <dgm:bulletEnabled val="1"/>
        </dgm:presLayoutVars>
      </dgm:prSet>
      <dgm:spPr>
        <a:prstGeom prst="rect">
          <a:avLst/>
        </a:prstGeom>
      </dgm:spPr>
    </dgm:pt>
  </dgm:ptLst>
  <dgm:cxnLst>
    <dgm:cxn modelId="{EFC95812-7543-4EA1-ACF2-E217E49C2F90}" type="presOf" srcId="{45518EC1-01A9-413E-BEFE-78F7F638C5DD}" destId="{1DD99183-518F-491A-94CA-FBD8C02488B6}" srcOrd="0" destOrd="0" presId="urn:microsoft.com/office/officeart/2005/8/layout/vList2"/>
    <dgm:cxn modelId="{5226C573-5DB6-4ACD-B938-99459013F77D}" srcId="{E6564C55-5E44-4535-8CD2-C56F30DAEE16}" destId="{45518EC1-01A9-413E-BEFE-78F7F638C5DD}" srcOrd="0" destOrd="0" parTransId="{6D5268D4-D9AB-48BB-8AEC-EEE26918B02A}" sibTransId="{450156E5-4C44-4978-BAAA-55C17DE4E0CA}"/>
    <dgm:cxn modelId="{393A5EBD-DC18-4FBE-9B51-1B8F2E95D5E0}" type="presOf" srcId="{E6564C55-5E44-4535-8CD2-C56F30DAEE16}" destId="{775B42D2-5755-4001-8AC9-828D33C86F77}" srcOrd="0" destOrd="0" presId="urn:microsoft.com/office/officeart/2005/8/layout/vList2"/>
    <dgm:cxn modelId="{AADA7922-BDD6-4561-8FA3-C25601F53980}" type="presParOf" srcId="{775B42D2-5755-4001-8AC9-828D33C86F77}" destId="{1DD99183-518F-491A-94CA-FBD8C02488B6}"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CC39AB-5FDD-4B30-A367-122565BB91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2B773E-B575-471C-BDB9-1466B7AC0D86}">
      <dgm:prSet/>
      <dgm:spPr>
        <a:solidFill>
          <a:schemeClr val="tx2">
            <a:lumMod val="75000"/>
          </a:schemeClr>
        </a:solidFill>
      </dgm:spPr>
      <dgm:t>
        <a:bodyPr/>
        <a:lstStyle/>
        <a:p>
          <a:pPr rtl="0"/>
          <a:r>
            <a:rPr lang="en-US" b="1" dirty="0"/>
            <a:t>Query	</a:t>
          </a:r>
          <a:endParaRPr lang="en-US" dirty="0"/>
        </a:p>
      </dgm:t>
    </dgm:pt>
    <dgm:pt modelId="{5F5BB61C-8DB4-4962-AD9E-B85140F5F0C9}" type="parTrans" cxnId="{CE1D7AC1-2A73-47E6-A76F-B9CF4802DD29}">
      <dgm:prSet/>
      <dgm:spPr/>
      <dgm:t>
        <a:bodyPr/>
        <a:lstStyle/>
        <a:p>
          <a:endParaRPr lang="en-US"/>
        </a:p>
      </dgm:t>
    </dgm:pt>
    <dgm:pt modelId="{22DD315A-5760-42E4-9DA2-A7FD44C080C8}" type="sibTrans" cxnId="{CE1D7AC1-2A73-47E6-A76F-B9CF4802DD29}">
      <dgm:prSet/>
      <dgm:spPr/>
      <dgm:t>
        <a:bodyPr/>
        <a:lstStyle/>
        <a:p>
          <a:endParaRPr lang="en-US"/>
        </a:p>
      </dgm:t>
    </dgm:pt>
    <dgm:pt modelId="{DFB64DC5-A6D3-4A56-B151-4E6B62649E6F}" type="pres">
      <dgm:prSet presAssocID="{CCCC39AB-5FDD-4B30-A367-122565BB9163}" presName="linear" presStyleCnt="0">
        <dgm:presLayoutVars>
          <dgm:animLvl val="lvl"/>
          <dgm:resizeHandles val="exact"/>
        </dgm:presLayoutVars>
      </dgm:prSet>
      <dgm:spPr/>
    </dgm:pt>
    <dgm:pt modelId="{29A63B7F-990D-45EF-8DB5-AF6D04019443}" type="pres">
      <dgm:prSet presAssocID="{332B773E-B575-471C-BDB9-1466B7AC0D86}" presName="parentText" presStyleLbl="node1" presStyleIdx="0" presStyleCnt="1" custLinFactNeighborY="29425">
        <dgm:presLayoutVars>
          <dgm:chMax val="0"/>
          <dgm:bulletEnabled val="1"/>
        </dgm:presLayoutVars>
      </dgm:prSet>
      <dgm:spPr>
        <a:prstGeom prst="rect">
          <a:avLst/>
        </a:prstGeom>
      </dgm:spPr>
    </dgm:pt>
  </dgm:ptLst>
  <dgm:cxnLst>
    <dgm:cxn modelId="{EEE8686C-A8BA-4CDC-8E0A-9D3AE895E473}" type="presOf" srcId="{CCCC39AB-5FDD-4B30-A367-122565BB9163}" destId="{DFB64DC5-A6D3-4A56-B151-4E6B62649E6F}" srcOrd="0" destOrd="0" presId="urn:microsoft.com/office/officeart/2005/8/layout/vList2"/>
    <dgm:cxn modelId="{D0E03256-9BAD-49DB-B8BB-95E92497E18D}" type="presOf" srcId="{332B773E-B575-471C-BDB9-1466B7AC0D86}" destId="{29A63B7F-990D-45EF-8DB5-AF6D04019443}" srcOrd="0" destOrd="0" presId="urn:microsoft.com/office/officeart/2005/8/layout/vList2"/>
    <dgm:cxn modelId="{CE1D7AC1-2A73-47E6-A76F-B9CF4802DD29}" srcId="{CCCC39AB-5FDD-4B30-A367-122565BB9163}" destId="{332B773E-B575-471C-BDB9-1466B7AC0D86}" srcOrd="0" destOrd="0" parTransId="{5F5BB61C-8DB4-4962-AD9E-B85140F5F0C9}" sibTransId="{22DD315A-5760-42E4-9DA2-A7FD44C080C8}"/>
    <dgm:cxn modelId="{1C974111-14F8-4D0C-A57C-6A21EEEC7EB6}" type="presParOf" srcId="{DFB64DC5-A6D3-4A56-B151-4E6B62649E6F}" destId="{29A63B7F-990D-45EF-8DB5-AF6D0401944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564C55-5E44-4535-8CD2-C56F30DAEE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5518EC1-01A9-413E-BEFE-78F7F638C5DD}">
      <dgm:prSet/>
      <dgm:spPr>
        <a:solidFill>
          <a:schemeClr val="tx2">
            <a:lumMod val="75000"/>
          </a:schemeClr>
        </a:solidFill>
      </dgm:spPr>
      <dgm:t>
        <a:bodyPr/>
        <a:lstStyle/>
        <a:p>
          <a:pPr rtl="0"/>
          <a:r>
            <a:rPr lang="en-US" b="1" dirty="0"/>
            <a:t>Match </a:t>
          </a:r>
          <a:endParaRPr lang="en-US" dirty="0"/>
        </a:p>
      </dgm:t>
    </dgm:pt>
    <dgm:pt modelId="{6D5268D4-D9AB-48BB-8AEC-EEE26918B02A}" type="parTrans" cxnId="{5226C573-5DB6-4ACD-B938-99459013F77D}">
      <dgm:prSet/>
      <dgm:spPr/>
      <dgm:t>
        <a:bodyPr/>
        <a:lstStyle/>
        <a:p>
          <a:endParaRPr lang="en-US"/>
        </a:p>
      </dgm:t>
    </dgm:pt>
    <dgm:pt modelId="{450156E5-4C44-4978-BAAA-55C17DE4E0CA}" type="sibTrans" cxnId="{5226C573-5DB6-4ACD-B938-99459013F77D}">
      <dgm:prSet/>
      <dgm:spPr/>
      <dgm:t>
        <a:bodyPr/>
        <a:lstStyle/>
        <a:p>
          <a:endParaRPr lang="en-US"/>
        </a:p>
      </dgm:t>
    </dgm:pt>
    <dgm:pt modelId="{775B42D2-5755-4001-8AC9-828D33C86F77}" type="pres">
      <dgm:prSet presAssocID="{E6564C55-5E44-4535-8CD2-C56F30DAEE16}" presName="linear" presStyleCnt="0">
        <dgm:presLayoutVars>
          <dgm:animLvl val="lvl"/>
          <dgm:resizeHandles val="exact"/>
        </dgm:presLayoutVars>
      </dgm:prSet>
      <dgm:spPr/>
    </dgm:pt>
    <dgm:pt modelId="{1DD99183-518F-491A-94CA-FBD8C02488B6}" type="pres">
      <dgm:prSet presAssocID="{45518EC1-01A9-413E-BEFE-78F7F638C5DD}" presName="parentText" presStyleLbl="node1" presStyleIdx="0" presStyleCnt="1" custLinFactNeighborY="25438">
        <dgm:presLayoutVars>
          <dgm:chMax val="0"/>
          <dgm:bulletEnabled val="1"/>
        </dgm:presLayoutVars>
      </dgm:prSet>
      <dgm:spPr>
        <a:prstGeom prst="rect">
          <a:avLst/>
        </a:prstGeom>
      </dgm:spPr>
    </dgm:pt>
  </dgm:ptLst>
  <dgm:cxnLst>
    <dgm:cxn modelId="{EFC95812-7543-4EA1-ACF2-E217E49C2F90}" type="presOf" srcId="{45518EC1-01A9-413E-BEFE-78F7F638C5DD}" destId="{1DD99183-518F-491A-94CA-FBD8C02488B6}" srcOrd="0" destOrd="0" presId="urn:microsoft.com/office/officeart/2005/8/layout/vList2"/>
    <dgm:cxn modelId="{5226C573-5DB6-4ACD-B938-99459013F77D}" srcId="{E6564C55-5E44-4535-8CD2-C56F30DAEE16}" destId="{45518EC1-01A9-413E-BEFE-78F7F638C5DD}" srcOrd="0" destOrd="0" parTransId="{6D5268D4-D9AB-48BB-8AEC-EEE26918B02A}" sibTransId="{450156E5-4C44-4978-BAAA-55C17DE4E0CA}"/>
    <dgm:cxn modelId="{393A5EBD-DC18-4FBE-9B51-1B8F2E95D5E0}" type="presOf" srcId="{E6564C55-5E44-4535-8CD2-C56F30DAEE16}" destId="{775B42D2-5755-4001-8AC9-828D33C86F77}" srcOrd="0" destOrd="0" presId="urn:microsoft.com/office/officeart/2005/8/layout/vList2"/>
    <dgm:cxn modelId="{AADA7922-BDD6-4561-8FA3-C25601F53980}" type="presParOf" srcId="{775B42D2-5755-4001-8AC9-828D33C86F77}" destId="{1DD99183-518F-491A-94CA-FBD8C02488B6}"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CC39AB-5FDD-4B30-A367-122565BB91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2B773E-B575-471C-BDB9-1466B7AC0D86}">
      <dgm:prSet/>
      <dgm:spPr>
        <a:solidFill>
          <a:schemeClr val="tx2">
            <a:lumMod val="75000"/>
          </a:schemeClr>
        </a:solidFill>
      </dgm:spPr>
      <dgm:t>
        <a:bodyPr/>
        <a:lstStyle/>
        <a:p>
          <a:pPr rtl="0"/>
          <a:r>
            <a:rPr lang="en-US" b="1" dirty="0"/>
            <a:t>Query	</a:t>
          </a:r>
          <a:endParaRPr lang="en-US" dirty="0"/>
        </a:p>
      </dgm:t>
    </dgm:pt>
    <dgm:pt modelId="{5F5BB61C-8DB4-4962-AD9E-B85140F5F0C9}" type="parTrans" cxnId="{CE1D7AC1-2A73-47E6-A76F-B9CF4802DD29}">
      <dgm:prSet/>
      <dgm:spPr/>
      <dgm:t>
        <a:bodyPr/>
        <a:lstStyle/>
        <a:p>
          <a:endParaRPr lang="en-US"/>
        </a:p>
      </dgm:t>
    </dgm:pt>
    <dgm:pt modelId="{22DD315A-5760-42E4-9DA2-A7FD44C080C8}" type="sibTrans" cxnId="{CE1D7AC1-2A73-47E6-A76F-B9CF4802DD29}">
      <dgm:prSet/>
      <dgm:spPr/>
      <dgm:t>
        <a:bodyPr/>
        <a:lstStyle/>
        <a:p>
          <a:endParaRPr lang="en-US"/>
        </a:p>
      </dgm:t>
    </dgm:pt>
    <dgm:pt modelId="{DFB64DC5-A6D3-4A56-B151-4E6B62649E6F}" type="pres">
      <dgm:prSet presAssocID="{CCCC39AB-5FDD-4B30-A367-122565BB9163}" presName="linear" presStyleCnt="0">
        <dgm:presLayoutVars>
          <dgm:animLvl val="lvl"/>
          <dgm:resizeHandles val="exact"/>
        </dgm:presLayoutVars>
      </dgm:prSet>
      <dgm:spPr/>
    </dgm:pt>
    <dgm:pt modelId="{29A63B7F-990D-45EF-8DB5-AF6D04019443}" type="pres">
      <dgm:prSet presAssocID="{332B773E-B575-471C-BDB9-1466B7AC0D86}" presName="parentText" presStyleLbl="node1" presStyleIdx="0" presStyleCnt="1" custLinFactNeighborY="25438">
        <dgm:presLayoutVars>
          <dgm:chMax val="0"/>
          <dgm:bulletEnabled val="1"/>
        </dgm:presLayoutVars>
      </dgm:prSet>
      <dgm:spPr>
        <a:prstGeom prst="rect">
          <a:avLst/>
        </a:prstGeom>
      </dgm:spPr>
    </dgm:pt>
  </dgm:ptLst>
  <dgm:cxnLst>
    <dgm:cxn modelId="{6E5A0E16-5FDA-4345-9CA5-7F78BC940399}" type="presOf" srcId="{332B773E-B575-471C-BDB9-1466B7AC0D86}" destId="{29A63B7F-990D-45EF-8DB5-AF6D04019443}" srcOrd="0" destOrd="0" presId="urn:microsoft.com/office/officeart/2005/8/layout/vList2"/>
    <dgm:cxn modelId="{DC5D7816-FF94-4901-BC59-D8DD06147FB2}" type="presOf" srcId="{CCCC39AB-5FDD-4B30-A367-122565BB9163}" destId="{DFB64DC5-A6D3-4A56-B151-4E6B62649E6F}" srcOrd="0" destOrd="0" presId="urn:microsoft.com/office/officeart/2005/8/layout/vList2"/>
    <dgm:cxn modelId="{CE1D7AC1-2A73-47E6-A76F-B9CF4802DD29}" srcId="{CCCC39AB-5FDD-4B30-A367-122565BB9163}" destId="{332B773E-B575-471C-BDB9-1466B7AC0D86}" srcOrd="0" destOrd="0" parTransId="{5F5BB61C-8DB4-4962-AD9E-B85140F5F0C9}" sibTransId="{22DD315A-5760-42E4-9DA2-A7FD44C080C8}"/>
    <dgm:cxn modelId="{AF0F8837-E9D0-4A76-831C-773B16B2056F}" type="presParOf" srcId="{DFB64DC5-A6D3-4A56-B151-4E6B62649E6F}" destId="{29A63B7F-990D-45EF-8DB5-AF6D0401944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564C55-5E44-4535-8CD2-C56F30DAEE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5518EC1-01A9-413E-BEFE-78F7F638C5DD}">
      <dgm:prSet/>
      <dgm:spPr>
        <a:solidFill>
          <a:schemeClr val="tx2">
            <a:lumMod val="75000"/>
          </a:schemeClr>
        </a:solidFill>
      </dgm:spPr>
      <dgm:t>
        <a:bodyPr/>
        <a:lstStyle/>
        <a:p>
          <a:pPr rtl="0"/>
          <a:r>
            <a:rPr lang="en-US" b="1" dirty="0"/>
            <a:t>Match </a:t>
          </a:r>
          <a:endParaRPr lang="en-US" dirty="0"/>
        </a:p>
      </dgm:t>
    </dgm:pt>
    <dgm:pt modelId="{6D5268D4-D9AB-48BB-8AEC-EEE26918B02A}" type="parTrans" cxnId="{5226C573-5DB6-4ACD-B938-99459013F77D}">
      <dgm:prSet/>
      <dgm:spPr/>
      <dgm:t>
        <a:bodyPr/>
        <a:lstStyle/>
        <a:p>
          <a:endParaRPr lang="en-US"/>
        </a:p>
      </dgm:t>
    </dgm:pt>
    <dgm:pt modelId="{450156E5-4C44-4978-BAAA-55C17DE4E0CA}" type="sibTrans" cxnId="{5226C573-5DB6-4ACD-B938-99459013F77D}">
      <dgm:prSet/>
      <dgm:spPr/>
      <dgm:t>
        <a:bodyPr/>
        <a:lstStyle/>
        <a:p>
          <a:endParaRPr lang="en-US"/>
        </a:p>
      </dgm:t>
    </dgm:pt>
    <dgm:pt modelId="{775B42D2-5755-4001-8AC9-828D33C86F77}" type="pres">
      <dgm:prSet presAssocID="{E6564C55-5E44-4535-8CD2-C56F30DAEE16}" presName="linear" presStyleCnt="0">
        <dgm:presLayoutVars>
          <dgm:animLvl val="lvl"/>
          <dgm:resizeHandles val="exact"/>
        </dgm:presLayoutVars>
      </dgm:prSet>
      <dgm:spPr/>
    </dgm:pt>
    <dgm:pt modelId="{1DD99183-518F-491A-94CA-FBD8C02488B6}" type="pres">
      <dgm:prSet presAssocID="{45518EC1-01A9-413E-BEFE-78F7F638C5DD}" presName="parentText" presStyleLbl="node1" presStyleIdx="0" presStyleCnt="1" custLinFactNeighborY="-292">
        <dgm:presLayoutVars>
          <dgm:chMax val="0"/>
          <dgm:bulletEnabled val="1"/>
        </dgm:presLayoutVars>
      </dgm:prSet>
      <dgm:spPr>
        <a:prstGeom prst="rect">
          <a:avLst/>
        </a:prstGeom>
      </dgm:spPr>
    </dgm:pt>
  </dgm:ptLst>
  <dgm:cxnLst>
    <dgm:cxn modelId="{5226C573-5DB6-4ACD-B938-99459013F77D}" srcId="{E6564C55-5E44-4535-8CD2-C56F30DAEE16}" destId="{45518EC1-01A9-413E-BEFE-78F7F638C5DD}" srcOrd="0" destOrd="0" parTransId="{6D5268D4-D9AB-48BB-8AEC-EEE26918B02A}" sibTransId="{450156E5-4C44-4978-BAAA-55C17DE4E0CA}"/>
    <dgm:cxn modelId="{7BE98F54-96BA-4B53-B40C-57D9C90C5BBF}" type="presOf" srcId="{E6564C55-5E44-4535-8CD2-C56F30DAEE16}" destId="{775B42D2-5755-4001-8AC9-828D33C86F77}" srcOrd="0" destOrd="0" presId="urn:microsoft.com/office/officeart/2005/8/layout/vList2"/>
    <dgm:cxn modelId="{0DEEC9F9-448C-47E7-98AD-024E97B8685A}" type="presOf" srcId="{45518EC1-01A9-413E-BEFE-78F7F638C5DD}" destId="{1DD99183-518F-491A-94CA-FBD8C02488B6}" srcOrd="0" destOrd="0" presId="urn:microsoft.com/office/officeart/2005/8/layout/vList2"/>
    <dgm:cxn modelId="{8F0E3870-3681-4610-A493-C485BD9FF195}" type="presParOf" srcId="{775B42D2-5755-4001-8AC9-828D33C86F77}" destId="{1DD99183-518F-491A-94CA-FBD8C02488B6}"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CC39AB-5FDD-4B30-A367-122565BB91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2B773E-B575-471C-BDB9-1466B7AC0D86}">
      <dgm:prSet/>
      <dgm:spPr>
        <a:solidFill>
          <a:schemeClr val="tx2">
            <a:lumMod val="75000"/>
          </a:schemeClr>
        </a:solidFill>
      </dgm:spPr>
      <dgm:t>
        <a:bodyPr/>
        <a:lstStyle/>
        <a:p>
          <a:pPr rtl="0"/>
          <a:r>
            <a:rPr lang="en-US" b="1" dirty="0"/>
            <a:t>Query	</a:t>
          </a:r>
          <a:endParaRPr lang="en-US" dirty="0"/>
        </a:p>
      </dgm:t>
    </dgm:pt>
    <dgm:pt modelId="{5F5BB61C-8DB4-4962-AD9E-B85140F5F0C9}" type="parTrans" cxnId="{CE1D7AC1-2A73-47E6-A76F-B9CF4802DD29}">
      <dgm:prSet/>
      <dgm:spPr/>
      <dgm:t>
        <a:bodyPr/>
        <a:lstStyle/>
        <a:p>
          <a:endParaRPr lang="en-US"/>
        </a:p>
      </dgm:t>
    </dgm:pt>
    <dgm:pt modelId="{22DD315A-5760-42E4-9DA2-A7FD44C080C8}" type="sibTrans" cxnId="{CE1D7AC1-2A73-47E6-A76F-B9CF4802DD29}">
      <dgm:prSet/>
      <dgm:spPr/>
      <dgm:t>
        <a:bodyPr/>
        <a:lstStyle/>
        <a:p>
          <a:endParaRPr lang="en-US"/>
        </a:p>
      </dgm:t>
    </dgm:pt>
    <dgm:pt modelId="{DFB64DC5-A6D3-4A56-B151-4E6B62649E6F}" type="pres">
      <dgm:prSet presAssocID="{CCCC39AB-5FDD-4B30-A367-122565BB9163}" presName="linear" presStyleCnt="0">
        <dgm:presLayoutVars>
          <dgm:animLvl val="lvl"/>
          <dgm:resizeHandles val="exact"/>
        </dgm:presLayoutVars>
      </dgm:prSet>
      <dgm:spPr/>
    </dgm:pt>
    <dgm:pt modelId="{29A63B7F-990D-45EF-8DB5-AF6D04019443}" type="pres">
      <dgm:prSet presAssocID="{332B773E-B575-471C-BDB9-1466B7AC0D86}" presName="parentText" presStyleLbl="node1" presStyleIdx="0" presStyleCnt="1" custLinFactNeighborY="25438">
        <dgm:presLayoutVars>
          <dgm:chMax val="0"/>
          <dgm:bulletEnabled val="1"/>
        </dgm:presLayoutVars>
      </dgm:prSet>
      <dgm:spPr>
        <a:prstGeom prst="rect">
          <a:avLst/>
        </a:prstGeom>
      </dgm:spPr>
    </dgm:pt>
  </dgm:ptLst>
  <dgm:cxnLst>
    <dgm:cxn modelId="{1396143A-568B-4C17-B046-86571C97D18D}" type="presOf" srcId="{CCCC39AB-5FDD-4B30-A367-122565BB9163}" destId="{DFB64DC5-A6D3-4A56-B151-4E6B62649E6F}" srcOrd="0" destOrd="0" presId="urn:microsoft.com/office/officeart/2005/8/layout/vList2"/>
    <dgm:cxn modelId="{981D9E61-C7D0-4D94-A116-888C3F550467}" type="presOf" srcId="{332B773E-B575-471C-BDB9-1466B7AC0D86}" destId="{29A63B7F-990D-45EF-8DB5-AF6D04019443}" srcOrd="0" destOrd="0" presId="urn:microsoft.com/office/officeart/2005/8/layout/vList2"/>
    <dgm:cxn modelId="{CE1D7AC1-2A73-47E6-A76F-B9CF4802DD29}" srcId="{CCCC39AB-5FDD-4B30-A367-122565BB9163}" destId="{332B773E-B575-471C-BDB9-1466B7AC0D86}" srcOrd="0" destOrd="0" parTransId="{5F5BB61C-8DB4-4962-AD9E-B85140F5F0C9}" sibTransId="{22DD315A-5760-42E4-9DA2-A7FD44C080C8}"/>
    <dgm:cxn modelId="{8EF6BF91-8488-44CA-89AF-181E809A9F1B}" type="presParOf" srcId="{DFB64DC5-A6D3-4A56-B151-4E6B62649E6F}" destId="{29A63B7F-990D-45EF-8DB5-AF6D0401944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99183-518F-491A-94CA-FBD8C02488B6}">
      <dsp:nvSpPr>
        <dsp:cNvPr id="0" name=""/>
        <dsp:cNvSpPr/>
      </dsp:nvSpPr>
      <dsp:spPr>
        <a:xfrm>
          <a:off x="0" y="1770"/>
          <a:ext cx="2971800" cy="303030"/>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b="1" kern="1200" dirty="0"/>
            <a:t>Match </a:t>
          </a:r>
          <a:endParaRPr lang="en-US" sz="1400" kern="1200" dirty="0"/>
        </a:p>
      </dsp:txBody>
      <dsp:txXfrm>
        <a:off x="0" y="1770"/>
        <a:ext cx="2971800" cy="3030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63B7F-990D-45EF-8DB5-AF6D04019443}">
      <dsp:nvSpPr>
        <dsp:cNvPr id="0" name=""/>
        <dsp:cNvSpPr/>
      </dsp:nvSpPr>
      <dsp:spPr>
        <a:xfrm>
          <a:off x="0" y="1770"/>
          <a:ext cx="2971800" cy="303030"/>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b="1" kern="1200" dirty="0"/>
            <a:t>Query	</a:t>
          </a:r>
          <a:endParaRPr lang="en-US" sz="1400" kern="1200" dirty="0"/>
        </a:p>
      </dsp:txBody>
      <dsp:txXfrm>
        <a:off x="0" y="1770"/>
        <a:ext cx="2971800" cy="3030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99183-518F-491A-94CA-FBD8C02488B6}">
      <dsp:nvSpPr>
        <dsp:cNvPr id="0" name=""/>
        <dsp:cNvSpPr/>
      </dsp:nvSpPr>
      <dsp:spPr>
        <a:xfrm>
          <a:off x="0" y="1770"/>
          <a:ext cx="2971800" cy="303030"/>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b="1" kern="1200" dirty="0"/>
            <a:t>Match </a:t>
          </a:r>
          <a:endParaRPr lang="en-US" sz="1400" kern="1200" dirty="0"/>
        </a:p>
      </dsp:txBody>
      <dsp:txXfrm>
        <a:off x="0" y="1770"/>
        <a:ext cx="2971800" cy="3030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63B7F-990D-45EF-8DB5-AF6D04019443}">
      <dsp:nvSpPr>
        <dsp:cNvPr id="0" name=""/>
        <dsp:cNvSpPr/>
      </dsp:nvSpPr>
      <dsp:spPr>
        <a:xfrm>
          <a:off x="0" y="1770"/>
          <a:ext cx="2971800" cy="303030"/>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b="1" kern="1200" dirty="0"/>
            <a:t>Query	</a:t>
          </a:r>
          <a:endParaRPr lang="en-US" sz="1400" kern="1200" dirty="0"/>
        </a:p>
      </dsp:txBody>
      <dsp:txXfrm>
        <a:off x="0" y="1770"/>
        <a:ext cx="2971800" cy="3030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99183-518F-491A-94CA-FBD8C02488B6}">
      <dsp:nvSpPr>
        <dsp:cNvPr id="0" name=""/>
        <dsp:cNvSpPr/>
      </dsp:nvSpPr>
      <dsp:spPr>
        <a:xfrm>
          <a:off x="0" y="1770"/>
          <a:ext cx="2971800" cy="303030"/>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b="1" kern="1200" dirty="0"/>
            <a:t>Match </a:t>
          </a:r>
          <a:endParaRPr lang="en-US" sz="1400" kern="1200" dirty="0"/>
        </a:p>
      </dsp:txBody>
      <dsp:txXfrm>
        <a:off x="0" y="1770"/>
        <a:ext cx="2971800" cy="3030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63B7F-990D-45EF-8DB5-AF6D04019443}">
      <dsp:nvSpPr>
        <dsp:cNvPr id="0" name=""/>
        <dsp:cNvSpPr/>
      </dsp:nvSpPr>
      <dsp:spPr>
        <a:xfrm>
          <a:off x="0" y="1770"/>
          <a:ext cx="2971800" cy="303030"/>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b="1" kern="1200" dirty="0"/>
            <a:t>Query	</a:t>
          </a:r>
          <a:endParaRPr lang="en-US" sz="1400" kern="1200" dirty="0"/>
        </a:p>
      </dsp:txBody>
      <dsp:txXfrm>
        <a:off x="0" y="1770"/>
        <a:ext cx="2971800" cy="3030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99183-518F-491A-94CA-FBD8C02488B6}">
      <dsp:nvSpPr>
        <dsp:cNvPr id="0" name=""/>
        <dsp:cNvSpPr/>
      </dsp:nvSpPr>
      <dsp:spPr>
        <a:xfrm>
          <a:off x="0" y="0"/>
          <a:ext cx="2971800" cy="303030"/>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b="1" kern="1200" dirty="0"/>
            <a:t>Match </a:t>
          </a:r>
          <a:endParaRPr lang="en-US" sz="1400" kern="1200" dirty="0"/>
        </a:p>
      </dsp:txBody>
      <dsp:txXfrm>
        <a:off x="0" y="0"/>
        <a:ext cx="2971800" cy="3030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63B7F-990D-45EF-8DB5-AF6D04019443}">
      <dsp:nvSpPr>
        <dsp:cNvPr id="0" name=""/>
        <dsp:cNvSpPr/>
      </dsp:nvSpPr>
      <dsp:spPr>
        <a:xfrm>
          <a:off x="0" y="1770"/>
          <a:ext cx="2971800" cy="303030"/>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b="1" kern="1200" dirty="0"/>
            <a:t>Query	</a:t>
          </a:r>
          <a:endParaRPr lang="en-US" sz="1400" kern="1200" dirty="0"/>
        </a:p>
      </dsp:txBody>
      <dsp:txXfrm>
        <a:off x="0" y="1770"/>
        <a:ext cx="2971800" cy="3030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ClrTx/>
              <a:buSzTx/>
              <a:defRPr kumimoji="0" sz="1200">
                <a:solidFill>
                  <a:schemeClr val="tx1"/>
                </a:solidFill>
                <a:latin typeface="Times New Roman" pitchFamily="18" charset="0"/>
              </a:defRPr>
            </a:lvl1pPr>
          </a:lstStyle>
          <a:p>
            <a:pPr>
              <a:defRPr/>
            </a:pPr>
            <a:endParaRPr lang="en-US"/>
          </a:p>
        </p:txBody>
      </p:sp>
      <p:sp>
        <p:nvSpPr>
          <p:cNvPr id="10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SzTx/>
              <a:defRPr kumimoji="0" sz="1200">
                <a:solidFill>
                  <a:schemeClr val="tx1"/>
                </a:solidFill>
                <a:latin typeface="Times New Roman" pitchFamily="18" charset="0"/>
              </a:defRPr>
            </a:lvl1pPr>
          </a:lstStyle>
          <a:p>
            <a:pPr>
              <a:defRPr/>
            </a:pPr>
            <a:endParaRPr lang="en-US"/>
          </a:p>
        </p:txBody>
      </p:sp>
      <p:sp>
        <p:nvSpPr>
          <p:cNvPr id="10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buClrTx/>
              <a:buSzTx/>
              <a:defRPr kumimoji="0" sz="1200">
                <a:solidFill>
                  <a:schemeClr val="tx1"/>
                </a:solidFill>
                <a:latin typeface="Times New Roman" pitchFamily="18" charset="0"/>
              </a:defRPr>
            </a:lvl1pPr>
          </a:lstStyle>
          <a:p>
            <a:pPr>
              <a:defRPr/>
            </a:pPr>
            <a:endParaRPr lang="en-US"/>
          </a:p>
        </p:txBody>
      </p:sp>
      <p:sp>
        <p:nvSpPr>
          <p:cNvPr id="10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SzTx/>
              <a:defRPr kumimoji="0" sz="1200">
                <a:solidFill>
                  <a:schemeClr val="tx1"/>
                </a:solidFill>
                <a:latin typeface="Times New Roman" pitchFamily="18" charset="0"/>
              </a:defRPr>
            </a:lvl1pPr>
          </a:lstStyle>
          <a:p>
            <a:pPr>
              <a:defRPr/>
            </a:pPr>
            <a:fld id="{6BD56C08-5116-476E-A9DA-4814259E1393}" type="slidenum">
              <a:rPr lang="en-US"/>
              <a:pPr>
                <a:defRPr/>
              </a:pPr>
              <a:t>‹#›</a:t>
            </a:fld>
            <a:endParaRPr lang="en-US" dirty="0"/>
          </a:p>
        </p:txBody>
      </p:sp>
    </p:spTree>
    <p:extLst>
      <p:ext uri="{BB962C8B-B14F-4D97-AF65-F5344CB8AC3E}">
        <p14:creationId xmlns:p14="http://schemas.microsoft.com/office/powerpoint/2010/main" val="1734145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ClrTx/>
              <a:buSzTx/>
              <a:defRPr kumimoji="0" sz="1200">
                <a:solidFill>
                  <a:schemeClr val="tx1"/>
                </a:solidFill>
                <a:latin typeface="Times New Roman" pitchFamily="18" charset="0"/>
              </a:defRPr>
            </a:lvl1pPr>
          </a:lstStyle>
          <a:p>
            <a:pPr>
              <a:defRPr/>
            </a:pPr>
            <a:endParaRPr lang="en-US"/>
          </a:p>
        </p:txBody>
      </p:sp>
      <p:sp>
        <p:nvSpPr>
          <p:cNvPr id="264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SzTx/>
              <a:defRPr kumimoji="0" sz="1200">
                <a:solidFill>
                  <a:schemeClr val="tx1"/>
                </a:solidFill>
                <a:latin typeface="Times New Roman" pitchFamily="18"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4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4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buClrTx/>
              <a:buSzTx/>
              <a:defRPr kumimoji="0" sz="1200">
                <a:solidFill>
                  <a:schemeClr val="tx1"/>
                </a:solidFill>
                <a:latin typeface="Times New Roman" pitchFamily="18" charset="0"/>
              </a:defRPr>
            </a:lvl1pPr>
          </a:lstStyle>
          <a:p>
            <a:pPr>
              <a:defRPr/>
            </a:pPr>
            <a:endParaRPr lang="en-US"/>
          </a:p>
        </p:txBody>
      </p:sp>
      <p:sp>
        <p:nvSpPr>
          <p:cNvPr id="264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SzTx/>
              <a:defRPr kumimoji="0" sz="1200">
                <a:solidFill>
                  <a:schemeClr val="tx1"/>
                </a:solidFill>
                <a:latin typeface="Times New Roman" pitchFamily="18" charset="0"/>
              </a:defRPr>
            </a:lvl1pPr>
          </a:lstStyle>
          <a:p>
            <a:pPr>
              <a:defRPr/>
            </a:pPr>
            <a:fld id="{4C3FC26A-E2E0-4EE5-AE09-0DDC45DCFC8E}" type="slidenum">
              <a:rPr lang="en-US"/>
              <a:pPr>
                <a:defRPr/>
              </a:pPr>
              <a:t>‹#›</a:t>
            </a:fld>
            <a:endParaRPr lang="en-US" dirty="0"/>
          </a:p>
        </p:txBody>
      </p:sp>
    </p:spTree>
    <p:extLst>
      <p:ext uri="{BB962C8B-B14F-4D97-AF65-F5344CB8AC3E}">
        <p14:creationId xmlns:p14="http://schemas.microsoft.com/office/powerpoint/2010/main" val="25267350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304338" cy="9144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152400" y="152400"/>
            <a:ext cx="1571625" cy="200025"/>
          </a:xfrm>
          <a:prstGeom prst="rect">
            <a:avLst/>
          </a:prstGeom>
          <a:noFill/>
          <a:ln w="9525">
            <a:noFill/>
            <a:miter lim="800000"/>
            <a:headEnd/>
            <a:tailEnd/>
          </a:ln>
        </p:spPr>
      </p:pic>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28487B3-C21E-4332-9BEE-DAD0FD9BE283}" type="slidenum">
              <a:rPr lang="en-US"/>
              <a:pPr>
                <a:defRPr/>
              </a:pPr>
              <a:t>‹#›</a:t>
            </a:fld>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BF594E-E6D6-4318-B82A-1CC9F9951FE6}" type="slidenum">
              <a:rPr lang="en-US"/>
              <a:pPr>
                <a:defRPr/>
              </a:pPr>
              <a:t>‹#›</a:t>
            </a:fld>
            <a:endParaRPr 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2F20FE-A08C-4081-A977-C33FA3032E5C}" type="slidenum">
              <a:rPr lang="en-US"/>
              <a:pPr>
                <a:defRPr/>
              </a:pPr>
              <a:t>‹#›</a:t>
            </a:fld>
            <a:endParaRPr lang="en-US"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2" cstate="print"/>
          <a:srcRect/>
          <a:stretch>
            <a:fillRect b="-13333"/>
          </a:stretch>
        </a:blipFill>
        <a:effectLst/>
      </p:bgPr>
    </p:bg>
    <p:spTree>
      <p:nvGrpSpPr>
        <p:cNvPr id="1" name=""/>
        <p:cNvGrpSpPr/>
        <p:nvPr/>
      </p:nvGrpSpPr>
      <p:grpSpPr>
        <a:xfrm>
          <a:off x="0" y="0"/>
          <a:ext cx="0" cy="0"/>
          <a:chOff x="0" y="0"/>
          <a:chExt cx="0" cy="0"/>
        </a:xfrm>
      </p:grpSpPr>
      <p:sp>
        <p:nvSpPr>
          <p:cNvPr id="741378" name="Rectangle 2"/>
          <p:cNvSpPr>
            <a:spLocks noGrp="1" noChangeArrowheads="1"/>
          </p:cNvSpPr>
          <p:nvPr>
            <p:ph type="ctrTitle"/>
          </p:nvPr>
        </p:nvSpPr>
        <p:spPr>
          <a:xfrm>
            <a:off x="152400" y="5194300"/>
            <a:ext cx="7467600" cy="914400"/>
          </a:xfrm>
        </p:spPr>
        <p:txBody>
          <a:bodyPr anchor="b"/>
          <a:lstStyle>
            <a:lvl1pPr algn="l">
              <a:defRPr sz="4000">
                <a:solidFill>
                  <a:srgbClr val="000000"/>
                </a:solidFill>
                <a:effectLst>
                  <a:outerShdw blurRad="38100" dist="38100" dir="2700000" algn="tl">
                    <a:srgbClr val="FFFFFF"/>
                  </a:outerShdw>
                </a:effectLst>
                <a:latin typeface="+mn-lt"/>
              </a:defRPr>
            </a:lvl1pPr>
          </a:lstStyle>
          <a:p>
            <a:r>
              <a:rPr lang="en-US" dirty="0"/>
              <a:t>Click to edit Master title style</a:t>
            </a:r>
          </a:p>
        </p:txBody>
      </p:sp>
      <p:sp>
        <p:nvSpPr>
          <p:cNvPr id="741379" name="Rectangle 3"/>
          <p:cNvSpPr>
            <a:spLocks noGrp="1" noChangeArrowheads="1"/>
          </p:cNvSpPr>
          <p:nvPr>
            <p:ph type="subTitle" idx="1"/>
          </p:nvPr>
        </p:nvSpPr>
        <p:spPr>
          <a:xfrm>
            <a:off x="152400" y="6032500"/>
            <a:ext cx="6400800" cy="7493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quarter" idx="10"/>
          </p:nvPr>
        </p:nvSpPr>
        <p:spPr>
          <a:xfrm>
            <a:off x="457200" y="6245225"/>
            <a:ext cx="2133600" cy="476250"/>
          </a:xfrm>
        </p:spPr>
        <p:txBody>
          <a:bodyPr/>
          <a:lstStyle>
            <a:lvl1pPr>
              <a:spcBef>
                <a:spcPct val="0"/>
              </a:spcBef>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spcBef>
                <a:spcPct val="0"/>
              </a:spcBef>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spcBef>
                <a:spcPct val="0"/>
              </a:spcBef>
              <a:defRPr>
                <a:solidFill>
                  <a:schemeClr val="tx1"/>
                </a:solidFill>
                <a:latin typeface="Times New Roman" pitchFamily="18" charset="0"/>
              </a:defRPr>
            </a:lvl1pPr>
          </a:lstStyle>
          <a:p>
            <a:pPr>
              <a:defRPr/>
            </a:pPr>
            <a:fld id="{EEA8592C-22D5-4362-BA39-E7ADF87735C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924800" cy="1066800"/>
          </a:xfrm>
        </p:spPr>
        <p:txBody>
          <a:bodyPr>
            <a:normAutofit/>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685800" y="1447800"/>
            <a:ext cx="38862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447800"/>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AAE6BF-8D32-4229-83EE-BC82B16450F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lvl1pPr>
              <a:defRPr sz="4000">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76E811-0A3B-4693-92E3-70834C8263C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B88804-C684-4E28-B26A-657BD7B0C58E}" type="slidenum">
              <a:rPr lang="en-US"/>
              <a:pPr>
                <a:defRPr/>
              </a:pPr>
              <a:t>‹#›</a:t>
            </a:fld>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lvl1pPr>
              <a:defRPr sz="4000">
                <a:latin typeface="+mn-lt"/>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AF3C98-DE42-4108-9BC6-EAC56C5A10B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228B84C-33CB-4BCA-8350-35262E0C0F20}" type="slidenum">
              <a:rPr lang="en-US"/>
              <a:pPr>
                <a:defRPr/>
              </a:pPr>
              <a:t>‹#›</a:t>
            </a:fld>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58071A5-8EB0-4D5C-92FE-A713F6B298E7}" type="slidenum">
              <a:rPr lang="en-US"/>
              <a:pPr>
                <a:defRPr/>
              </a:pPr>
              <a:t>‹#›</a:t>
            </a:fld>
            <a:endParaRPr lang="en-US"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96CA61-6A0D-4669-ADC1-9B3B09673AA0}" type="slidenum">
              <a:rPr lang="en-US"/>
              <a:pPr>
                <a:defRPr/>
              </a:pPr>
              <a:t>‹#›</a:t>
            </a:fld>
            <a:endParaRPr 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B73BF9-BE00-45AE-A4B4-A0C713282D98}" type="slidenum">
              <a:rPr lang="en-US"/>
              <a:pPr>
                <a:defRPr/>
              </a:pPr>
              <a:t>‹#›</a:t>
            </a:fld>
            <a:endParaRPr 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745468-D126-4ACC-9E47-FEE10131F818}" type="slidenum">
              <a:rPr lang="en-US"/>
              <a:pPr>
                <a:defRPr/>
              </a:pPr>
              <a:t>‹#›</a:t>
            </a:fld>
            <a:endParaRPr 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102C280-3254-4EF5-B038-A161D38482B7}" type="slidenum">
              <a:rPr lang="en-US"/>
              <a:pPr>
                <a:defRPr/>
              </a:pPr>
              <a:t>‹#›</a:t>
            </a:fld>
            <a:endParaRPr lang="en-US" dirty="0"/>
          </a:p>
        </p:txBody>
      </p:sp>
      <p:pic>
        <p:nvPicPr>
          <p:cNvPr id="2055" name="Picture 3"/>
          <p:cNvPicPr>
            <a:picLocks noChangeAspect="1" noChangeArrowheads="1"/>
          </p:cNvPicPr>
          <p:nvPr/>
        </p:nvPicPr>
        <p:blipFill>
          <a:blip r:embed="rId15" cstate="print"/>
          <a:srcRect/>
          <a:stretch>
            <a:fillRect/>
          </a:stretch>
        </p:blipFill>
        <p:spPr bwMode="auto">
          <a:xfrm>
            <a:off x="0" y="0"/>
            <a:ext cx="9144000" cy="3838575"/>
          </a:xfrm>
          <a:prstGeom prst="rect">
            <a:avLst/>
          </a:prstGeom>
          <a:noFill/>
          <a:ln w="9525">
            <a:noFill/>
            <a:miter lim="800000"/>
            <a:headEnd/>
            <a:tailEnd/>
          </a:ln>
        </p:spPr>
      </p:pic>
      <p:pic>
        <p:nvPicPr>
          <p:cNvPr id="2056" name="Picture 4"/>
          <p:cNvPicPr>
            <a:picLocks noChangeAspect="1" noChangeArrowheads="1"/>
          </p:cNvPicPr>
          <p:nvPr/>
        </p:nvPicPr>
        <p:blipFill>
          <a:blip r:embed="rId16" cstate="print"/>
          <a:srcRect/>
          <a:stretch>
            <a:fillRect/>
          </a:stretch>
        </p:blipFill>
        <p:spPr bwMode="auto">
          <a:xfrm>
            <a:off x="152400" y="152400"/>
            <a:ext cx="1571625" cy="200025"/>
          </a:xfrm>
          <a:prstGeom prst="rect">
            <a:avLst/>
          </a:prstGeom>
          <a:noFill/>
          <a:ln w="9525">
            <a:noFill/>
            <a:miter lim="800000"/>
            <a:headEnd/>
            <a:tailEnd/>
          </a:ln>
        </p:spPr>
      </p:pic>
      <p:pic>
        <p:nvPicPr>
          <p:cNvPr id="2057" name="Picture 7"/>
          <p:cNvPicPr>
            <a:picLocks noChangeAspect="1" noChangeArrowheads="1"/>
          </p:cNvPicPr>
          <p:nvPr userDrawn="1"/>
        </p:nvPicPr>
        <p:blipFill>
          <a:blip r:embed="rId17" cstate="print"/>
          <a:srcRect/>
          <a:stretch>
            <a:fillRect/>
          </a:stretch>
        </p:blipFill>
        <p:spPr bwMode="auto">
          <a:xfrm>
            <a:off x="133350" y="6172200"/>
            <a:ext cx="476250" cy="428625"/>
          </a:xfrm>
          <a:prstGeom prst="rect">
            <a:avLst/>
          </a:prstGeom>
          <a:noFill/>
          <a:ln w="9525" algn="ctr">
            <a:noFill/>
            <a:miter lim="800000"/>
            <a:headEnd/>
            <a:tailEnd/>
          </a:ln>
        </p:spPr>
      </p:pic>
    </p:spTree>
  </p:cSld>
  <p:clrMap bg1="lt1" tx1="dk1" bg2="lt2" tx2="dk2" accent1="accent1" accent2="accent2" accent3="accent3" accent4="accent4" accent5="accent5" accent6="accent6" hlink="hlink" folHlink="folHlink"/>
  <p:sldLayoutIdLst>
    <p:sldLayoutId id="2147484306"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 id="2147484307" r:id="rId12"/>
    <p:sldLayoutId id="2147484304"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4erXP2V-wY0"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iki.melissadata.com/index.php?title=Welcom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melissadata.com/matchupobjectapp/mdmuwebexamplecomp.asp"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9605"/>
            <a:ext cx="9144000" cy="3419395"/>
          </a:xfrm>
          <a:prstGeom prst="rect">
            <a:avLst/>
          </a:prstGeom>
          <a:noFill/>
          <a:ln w="9525">
            <a:noFill/>
            <a:miter lim="800000"/>
            <a:headEnd/>
            <a:tailEnd/>
          </a:ln>
          <a:effectLst/>
        </p:spPr>
      </p:pic>
      <p:sp>
        <p:nvSpPr>
          <p:cNvPr id="5" name="Title 1"/>
          <p:cNvSpPr>
            <a:spLocks noGrp="1"/>
          </p:cNvSpPr>
          <p:nvPr>
            <p:ph type="ctrTitle"/>
          </p:nvPr>
        </p:nvSpPr>
        <p:spPr>
          <a:xfrm>
            <a:off x="914400" y="4038600"/>
            <a:ext cx="7467600" cy="914400"/>
          </a:xfrm>
        </p:spPr>
        <p:txBody>
          <a:bodyPr/>
          <a:lstStyle/>
          <a:p>
            <a:pPr algn="ctr"/>
            <a:r>
              <a:rPr lang="en-US" sz="4400" b="1" dirty="0">
                <a:latin typeface="Swis721 BT"/>
              </a:rPr>
              <a:t>MatchUp Overview</a:t>
            </a:r>
            <a:br>
              <a:rPr lang="en-US" sz="4400" b="1" dirty="0">
                <a:latin typeface="Swis721 BT"/>
              </a:rPr>
            </a:br>
            <a:endParaRPr lang="en-US" sz="1800" b="1" dirty="0">
              <a:latin typeface="Swis721 BT"/>
            </a:endParaRPr>
          </a:p>
        </p:txBody>
      </p:sp>
      <p:sp>
        <p:nvSpPr>
          <p:cNvPr id="4" name="Slide Number Placeholder 3"/>
          <p:cNvSpPr>
            <a:spLocks noGrp="1"/>
          </p:cNvSpPr>
          <p:nvPr>
            <p:ph type="sldNum" sz="quarter" idx="12"/>
          </p:nvPr>
        </p:nvSpPr>
        <p:spPr/>
        <p:txBody>
          <a:bodyPr/>
          <a:lstStyle/>
          <a:p>
            <a:fld id="{22B495E3-6885-4F56-B6B8-49D6911A39E8}"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title"/>
          </p:nvPr>
        </p:nvSpPr>
        <p:spPr>
          <a:xfrm>
            <a:off x="457200" y="457200"/>
            <a:ext cx="8229600" cy="990600"/>
          </a:xfrm>
          <a:noFill/>
        </p:spPr>
        <p:txBody>
          <a:bodyPr/>
          <a:lstStyle/>
          <a:p>
            <a:pPr eaLnBrk="1" hangingPunct="1"/>
            <a:r>
              <a:rPr lang="en-US" dirty="0">
                <a:latin typeface="+mn-lt"/>
              </a:rPr>
              <a:t>Concepts</a:t>
            </a:r>
          </a:p>
        </p:txBody>
      </p:sp>
      <p:sp>
        <p:nvSpPr>
          <p:cNvPr id="12291" name="Rectangle 3"/>
          <p:cNvSpPr>
            <a:spLocks noGrp="1" noChangeArrowheads="1"/>
          </p:cNvSpPr>
          <p:nvPr>
            <p:ph idx="1"/>
          </p:nvPr>
        </p:nvSpPr>
        <p:spPr>
          <a:xfrm>
            <a:off x="914400" y="1371600"/>
            <a:ext cx="7315200" cy="990600"/>
          </a:xfrm>
        </p:spPr>
        <p:txBody>
          <a:bodyPr/>
          <a:lstStyle/>
          <a:p>
            <a:pPr eaLnBrk="1" hangingPunct="1">
              <a:buFontTx/>
              <a:buNone/>
            </a:pPr>
            <a:r>
              <a:rPr lang="en-US" sz="1800" dirty="0">
                <a:latin typeface="Arial" charset="0"/>
              </a:rPr>
              <a:t>How does MatchUp determine if two records match? Lets take a look at a few examples of records that appear to be the same contact…</a:t>
            </a:r>
          </a:p>
        </p:txBody>
      </p:sp>
      <p:sp>
        <p:nvSpPr>
          <p:cNvPr id="7" name="Slide Number Placeholder 6"/>
          <p:cNvSpPr>
            <a:spLocks noGrp="1"/>
          </p:cNvSpPr>
          <p:nvPr>
            <p:ph type="sldNum" sz="quarter" idx="12"/>
          </p:nvPr>
        </p:nvSpPr>
        <p:spPr/>
        <p:txBody>
          <a:bodyPr/>
          <a:lstStyle/>
          <a:p>
            <a:pPr>
              <a:defRPr/>
            </a:pPr>
            <a:fld id="{E1367F69-C715-4199-A119-AB565309226A}" type="slidenum">
              <a:rPr lang="en-US"/>
              <a:pPr>
                <a:defRPr/>
              </a:pPr>
              <a:t>10</a:t>
            </a:fld>
            <a:endParaRPr lang="en-US" dirty="0"/>
          </a:p>
        </p:txBody>
      </p:sp>
      <p:graphicFrame>
        <p:nvGraphicFramePr>
          <p:cNvPr id="6" name="Diagram 5"/>
          <p:cNvGraphicFramePr/>
          <p:nvPr>
            <p:extLst>
              <p:ext uri="{D42A27DB-BD31-4B8C-83A1-F6EECF244321}">
                <p14:modId xmlns:p14="http://schemas.microsoft.com/office/powerpoint/2010/main" val="4189990977"/>
              </p:ext>
            </p:extLst>
          </p:nvPr>
        </p:nvGraphicFramePr>
        <p:xfrm>
          <a:off x="1219200" y="3581400"/>
          <a:ext cx="2971800" cy="30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830887985"/>
              </p:ext>
            </p:extLst>
          </p:nvPr>
        </p:nvGraphicFramePr>
        <p:xfrm>
          <a:off x="4953000" y="3581400"/>
          <a:ext cx="2971800" cy="304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angle 5"/>
          <p:cNvSpPr>
            <a:spLocks noChangeArrowheads="1"/>
          </p:cNvSpPr>
          <p:nvPr/>
        </p:nvSpPr>
        <p:spPr bwMode="auto">
          <a:xfrm>
            <a:off x="1219200" y="3429000"/>
            <a:ext cx="2932113" cy="1600200"/>
          </a:xfrm>
          <a:prstGeom prst="rect">
            <a:avLst/>
          </a:prstGeom>
          <a:solidFill>
            <a:schemeClr val="bg2"/>
          </a:solidFill>
          <a:ln w="9525">
            <a:solidFill>
              <a:schemeClr val="tx1"/>
            </a:solidFill>
            <a:miter lim="800000"/>
            <a:headEnd/>
            <a:tailEnd/>
          </a:ln>
        </p:spPr>
        <p:txBody>
          <a:bodyPr wrap="none" anchor="ctr"/>
          <a:lstStyle/>
          <a:p>
            <a:pPr eaLnBrk="1" hangingPunct="1">
              <a:spcBef>
                <a:spcPct val="0"/>
              </a:spcBef>
              <a:buClrTx/>
              <a:buSzTx/>
            </a:pPr>
            <a:br>
              <a:rPr kumimoji="0" lang="en-US" sz="1600" b="1" dirty="0">
                <a:solidFill>
                  <a:srgbClr val="000078"/>
                </a:solidFill>
                <a:latin typeface="Arial" charset="0"/>
              </a:rPr>
            </a:br>
            <a:r>
              <a:rPr kumimoji="0" lang="en-US" sz="1600" b="1" dirty="0">
                <a:solidFill>
                  <a:srgbClr val="000078"/>
                </a:solidFill>
                <a:latin typeface="Times New Roman" pitchFamily="18" charset="0"/>
                <a:cs typeface="Times New Roman" pitchFamily="18" charset="0"/>
              </a:rPr>
              <a:t> </a:t>
            </a:r>
            <a:r>
              <a:rPr lang="en-US" sz="2000" dirty="0">
                <a:solidFill>
                  <a:srgbClr val="000000"/>
                </a:solidFill>
                <a:latin typeface="Times New Roman" pitchFamily="18" charset="0"/>
                <a:cs typeface="Times New Roman" pitchFamily="18" charset="0"/>
              </a:rPr>
              <a:t>Smith Jr., John</a:t>
            </a:r>
            <a:br>
              <a:rPr lang="en-US" sz="2000" dirty="0">
                <a:solidFill>
                  <a:srgbClr val="000000"/>
                </a:solidFill>
                <a:latin typeface="Times New Roman" pitchFamily="18" charset="0"/>
                <a:cs typeface="Times New Roman" pitchFamily="18" charset="0"/>
              </a:rPr>
            </a:br>
            <a:r>
              <a:rPr lang="en-US" sz="2000" dirty="0">
                <a:solidFill>
                  <a:srgbClr val="000000"/>
                </a:solidFill>
                <a:latin typeface="Times New Roman" pitchFamily="18" charset="0"/>
                <a:cs typeface="Times New Roman" pitchFamily="18" charset="0"/>
              </a:rPr>
              <a:t>Accounting Services, Inc.</a:t>
            </a:r>
            <a:br>
              <a:rPr lang="en-US" sz="2000" dirty="0">
                <a:solidFill>
                  <a:srgbClr val="000000"/>
                </a:solidFill>
                <a:latin typeface="Times New Roman" pitchFamily="18" charset="0"/>
                <a:cs typeface="Times New Roman" pitchFamily="18" charset="0"/>
              </a:rPr>
            </a:br>
            <a:r>
              <a:rPr lang="en-US" sz="2000" dirty="0">
                <a:solidFill>
                  <a:srgbClr val="000000"/>
                </a:solidFill>
                <a:latin typeface="Times New Roman" pitchFamily="18" charset="0"/>
                <a:cs typeface="Times New Roman" pitchFamily="18" charset="0"/>
              </a:rPr>
              <a:t>12 Main St</a:t>
            </a:r>
            <a:br>
              <a:rPr lang="en-US" sz="2000" dirty="0">
                <a:solidFill>
                  <a:srgbClr val="000000"/>
                </a:solidFill>
                <a:latin typeface="Times New Roman" pitchFamily="18" charset="0"/>
                <a:cs typeface="Times New Roman" pitchFamily="18" charset="0"/>
              </a:rPr>
            </a:br>
            <a:r>
              <a:rPr lang="en-US" sz="2000" dirty="0" err="1">
                <a:solidFill>
                  <a:srgbClr val="000000"/>
                </a:solidFill>
                <a:latin typeface="Times New Roman" pitchFamily="18" charset="0"/>
                <a:cs typeface="Times New Roman" pitchFamily="18" charset="0"/>
              </a:rPr>
              <a:t>Anytown</a:t>
            </a:r>
            <a:r>
              <a:rPr lang="en-US" sz="2000" dirty="0">
                <a:solidFill>
                  <a:srgbClr val="000000"/>
                </a:solidFill>
                <a:latin typeface="Times New Roman" pitchFamily="18" charset="0"/>
                <a:cs typeface="Times New Roman" pitchFamily="18" charset="0"/>
              </a:rPr>
              <a:t>, CA 92688</a:t>
            </a:r>
            <a:endParaRPr kumimoji="0" lang="en-US" sz="2000" dirty="0">
              <a:solidFill>
                <a:srgbClr val="000078"/>
              </a:solidFill>
              <a:latin typeface="Times New Roman" pitchFamily="18" charset="0"/>
              <a:cs typeface="Times New Roman" pitchFamily="18" charset="0"/>
            </a:endParaRPr>
          </a:p>
          <a:p>
            <a:pPr eaLnBrk="1" hangingPunct="1">
              <a:spcBef>
                <a:spcPct val="0"/>
              </a:spcBef>
              <a:buClrTx/>
              <a:buSzTx/>
            </a:pPr>
            <a:endParaRPr kumimoji="0" lang="en-US" sz="1400" b="1" dirty="0">
              <a:solidFill>
                <a:srgbClr val="000078"/>
              </a:solidFill>
              <a:latin typeface="Arial" charset="0"/>
            </a:endParaRPr>
          </a:p>
        </p:txBody>
      </p:sp>
      <p:sp>
        <p:nvSpPr>
          <p:cNvPr id="10" name="Rectangle 7"/>
          <p:cNvSpPr>
            <a:spLocks noChangeArrowheads="1"/>
          </p:cNvSpPr>
          <p:nvPr/>
        </p:nvSpPr>
        <p:spPr bwMode="auto">
          <a:xfrm>
            <a:off x="4953000" y="3429000"/>
            <a:ext cx="2932113" cy="1600200"/>
          </a:xfrm>
          <a:prstGeom prst="rect">
            <a:avLst/>
          </a:prstGeom>
          <a:solidFill>
            <a:schemeClr val="bg2"/>
          </a:solidFill>
          <a:ln w="9525">
            <a:solidFill>
              <a:schemeClr val="tx1"/>
            </a:solidFill>
            <a:miter lim="800000"/>
            <a:headEnd/>
            <a:tailEnd/>
          </a:ln>
        </p:spPr>
        <p:txBody>
          <a:bodyPr wrap="none" anchor="ctr"/>
          <a:lstStyle/>
          <a:p>
            <a:pPr eaLnBrk="1" hangingPunct="1">
              <a:spcBef>
                <a:spcPct val="0"/>
              </a:spcBef>
              <a:buClrTx/>
              <a:buSzTx/>
            </a:pPr>
            <a:r>
              <a:rPr lang="en-US" sz="2000" dirty="0">
                <a:solidFill>
                  <a:srgbClr val="000000"/>
                </a:solidFill>
                <a:latin typeface="Times New Roman" pitchFamily="18" charset="0"/>
                <a:cs typeface="Times New Roman" pitchFamily="18" charset="0"/>
              </a:rPr>
              <a:t>Mr. J </a:t>
            </a:r>
            <a:r>
              <a:rPr lang="en-US" sz="2000" dirty="0" err="1">
                <a:solidFill>
                  <a:srgbClr val="000000"/>
                </a:solidFill>
                <a:latin typeface="Times New Roman" pitchFamily="18" charset="0"/>
                <a:cs typeface="Times New Roman" pitchFamily="18" charset="0"/>
              </a:rPr>
              <a:t>Smithe</a:t>
            </a:r>
            <a:br>
              <a:rPr lang="en-US" sz="2000" dirty="0">
                <a:solidFill>
                  <a:srgbClr val="000000"/>
                </a:solidFill>
                <a:latin typeface="Times New Roman" pitchFamily="18" charset="0"/>
                <a:cs typeface="Times New Roman" pitchFamily="18" charset="0"/>
              </a:rPr>
            </a:br>
            <a:r>
              <a:rPr lang="en-US" sz="2000" dirty="0" err="1">
                <a:solidFill>
                  <a:srgbClr val="000000"/>
                </a:solidFill>
                <a:latin typeface="Times New Roman" pitchFamily="18" charset="0"/>
                <a:cs typeface="Times New Roman" pitchFamily="18" charset="0"/>
              </a:rPr>
              <a:t>TAXman</a:t>
            </a:r>
            <a:r>
              <a:rPr lang="en-US" sz="2000" dirty="0">
                <a:solidFill>
                  <a:srgbClr val="000000"/>
                </a:solidFill>
                <a:latin typeface="Times New Roman" pitchFamily="18" charset="0"/>
                <a:cs typeface="Times New Roman" pitchFamily="18" charset="0"/>
              </a:rPr>
              <a:t> Consulting</a:t>
            </a:r>
            <a:br>
              <a:rPr lang="en-US" sz="2000" dirty="0">
                <a:solidFill>
                  <a:srgbClr val="000000"/>
                </a:solidFill>
                <a:latin typeface="Times New Roman" pitchFamily="18" charset="0"/>
                <a:cs typeface="Times New Roman" pitchFamily="18" charset="0"/>
              </a:rPr>
            </a:br>
            <a:r>
              <a:rPr lang="en-US" sz="2000" dirty="0">
                <a:solidFill>
                  <a:srgbClr val="000000"/>
                </a:solidFill>
                <a:latin typeface="Times New Roman" pitchFamily="18" charset="0"/>
                <a:cs typeface="Times New Roman" pitchFamily="18" charset="0"/>
              </a:rPr>
              <a:t>Suite 5</a:t>
            </a:r>
            <a:br>
              <a:rPr lang="en-US" sz="2000" dirty="0">
                <a:solidFill>
                  <a:srgbClr val="000000"/>
                </a:solidFill>
                <a:latin typeface="Times New Roman" pitchFamily="18" charset="0"/>
                <a:cs typeface="Times New Roman" pitchFamily="18" charset="0"/>
              </a:rPr>
            </a:br>
            <a:r>
              <a:rPr lang="en-US" sz="2000" dirty="0">
                <a:solidFill>
                  <a:srgbClr val="000000"/>
                </a:solidFill>
                <a:latin typeface="Times New Roman" pitchFamily="18" charset="0"/>
                <a:cs typeface="Times New Roman" pitchFamily="18" charset="0"/>
              </a:rPr>
              <a:t>12 North Main Street</a:t>
            </a:r>
            <a:br>
              <a:rPr lang="en-US" sz="2000" dirty="0">
                <a:solidFill>
                  <a:srgbClr val="000000"/>
                </a:solidFill>
                <a:latin typeface="Times New Roman" pitchFamily="18" charset="0"/>
                <a:cs typeface="Times New Roman" pitchFamily="18" charset="0"/>
              </a:rPr>
            </a:br>
            <a:r>
              <a:rPr lang="en-US" sz="2000" dirty="0" err="1">
                <a:solidFill>
                  <a:srgbClr val="000000"/>
                </a:solidFill>
                <a:latin typeface="Times New Roman" pitchFamily="18" charset="0"/>
                <a:cs typeface="Times New Roman" pitchFamily="18" charset="0"/>
              </a:rPr>
              <a:t>Anytown</a:t>
            </a:r>
            <a:r>
              <a:rPr lang="en-US" sz="2000" dirty="0">
                <a:solidFill>
                  <a:srgbClr val="000000"/>
                </a:solidFill>
                <a:latin typeface="Times New Roman" pitchFamily="18" charset="0"/>
                <a:cs typeface="Times New Roman" pitchFamily="18" charset="0"/>
              </a:rPr>
              <a:t>, CA 92688</a:t>
            </a:r>
          </a:p>
        </p:txBody>
      </p:sp>
      <p:sp>
        <p:nvSpPr>
          <p:cNvPr id="11" name="TextBox 10"/>
          <p:cNvSpPr txBox="1"/>
          <p:nvPr/>
        </p:nvSpPr>
        <p:spPr>
          <a:xfrm>
            <a:off x="1190625" y="2419290"/>
            <a:ext cx="190500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US / Canada</a:t>
            </a:r>
          </a:p>
        </p:txBody>
      </p:sp>
      <p:graphicFrame>
        <p:nvGraphicFramePr>
          <p:cNvPr id="12" name="Diagram 11">
            <a:extLst>
              <a:ext uri="{FF2B5EF4-FFF2-40B4-BE49-F238E27FC236}">
                <a16:creationId xmlns:a16="http://schemas.microsoft.com/office/drawing/2014/main" id="{157B4B3A-3383-4D6A-AD59-50EB25A1F7B1}"/>
              </a:ext>
            </a:extLst>
          </p:cNvPr>
          <p:cNvGraphicFramePr/>
          <p:nvPr>
            <p:extLst>
              <p:ext uri="{D42A27DB-BD31-4B8C-83A1-F6EECF244321}">
                <p14:modId xmlns:p14="http://schemas.microsoft.com/office/powerpoint/2010/main" val="619047959"/>
              </p:ext>
            </p:extLst>
          </p:nvPr>
        </p:nvGraphicFramePr>
        <p:xfrm>
          <a:off x="1219200" y="2971800"/>
          <a:ext cx="2971800" cy="304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3" name="Diagram 12">
            <a:extLst>
              <a:ext uri="{FF2B5EF4-FFF2-40B4-BE49-F238E27FC236}">
                <a16:creationId xmlns:a16="http://schemas.microsoft.com/office/drawing/2014/main" id="{4B80A78E-6D25-44DF-847B-919D99C10A6C}"/>
              </a:ext>
            </a:extLst>
          </p:cNvPr>
          <p:cNvGraphicFramePr/>
          <p:nvPr>
            <p:extLst>
              <p:ext uri="{D42A27DB-BD31-4B8C-83A1-F6EECF244321}">
                <p14:modId xmlns:p14="http://schemas.microsoft.com/office/powerpoint/2010/main" val="1776250587"/>
              </p:ext>
            </p:extLst>
          </p:nvPr>
        </p:nvGraphicFramePr>
        <p:xfrm>
          <a:off x="4953000" y="2971800"/>
          <a:ext cx="2971800" cy="3048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3680086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title"/>
          </p:nvPr>
        </p:nvSpPr>
        <p:spPr>
          <a:xfrm>
            <a:off x="457200" y="457200"/>
            <a:ext cx="8229600" cy="990600"/>
          </a:xfrm>
          <a:noFill/>
        </p:spPr>
        <p:txBody>
          <a:bodyPr/>
          <a:lstStyle/>
          <a:p>
            <a:pPr eaLnBrk="1" hangingPunct="1"/>
            <a:r>
              <a:rPr lang="en-US" dirty="0">
                <a:latin typeface="+mn-lt"/>
              </a:rPr>
              <a:t>Concepts</a:t>
            </a:r>
          </a:p>
        </p:txBody>
      </p:sp>
      <p:sp>
        <p:nvSpPr>
          <p:cNvPr id="6"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base" hangingPunct="0">
              <a:spcBef>
                <a:spcPct val="20000"/>
              </a:spcBef>
              <a:spcAft>
                <a:spcPct val="0"/>
              </a:spcAft>
              <a:buClr>
                <a:srgbClr val="000000"/>
              </a:buClr>
              <a:buSzPct val="50000"/>
              <a:defRPr kumimoji="1" sz="1200" kern="1200">
                <a:solidFill>
                  <a:schemeClr val="tx1">
                    <a:tint val="75000"/>
                  </a:schemeClr>
                </a:solidFill>
                <a:latin typeface="Swis721 BT" pitchFamily="34" charset="0"/>
                <a:ea typeface="+mn-ea"/>
                <a:cs typeface="+mn-cs"/>
              </a:defRPr>
            </a:lvl1pPr>
            <a:lvl2pPr marL="4572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2pPr>
            <a:lvl3pPr marL="9144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3pPr>
            <a:lvl4pPr marL="13716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4pPr>
            <a:lvl5pPr marL="18288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5pPr>
            <a:lvl6pPr marL="2286000" algn="l" defTabSz="914400" rtl="0" eaLnBrk="1" latinLnBrk="0" hangingPunct="1">
              <a:defRPr kumimoji="1" sz="4000" kern="1200">
                <a:solidFill>
                  <a:schemeClr val="tx2"/>
                </a:solidFill>
                <a:latin typeface="Swis721 BT" pitchFamily="34" charset="0"/>
                <a:ea typeface="+mn-ea"/>
                <a:cs typeface="+mn-cs"/>
              </a:defRPr>
            </a:lvl6pPr>
            <a:lvl7pPr marL="2743200" algn="l" defTabSz="914400" rtl="0" eaLnBrk="1" latinLnBrk="0" hangingPunct="1">
              <a:defRPr kumimoji="1" sz="4000" kern="1200">
                <a:solidFill>
                  <a:schemeClr val="tx2"/>
                </a:solidFill>
                <a:latin typeface="Swis721 BT" pitchFamily="34" charset="0"/>
                <a:ea typeface="+mn-ea"/>
                <a:cs typeface="+mn-cs"/>
              </a:defRPr>
            </a:lvl7pPr>
            <a:lvl8pPr marL="3200400" algn="l" defTabSz="914400" rtl="0" eaLnBrk="1" latinLnBrk="0" hangingPunct="1">
              <a:defRPr kumimoji="1" sz="4000" kern="1200">
                <a:solidFill>
                  <a:schemeClr val="tx2"/>
                </a:solidFill>
                <a:latin typeface="Swis721 BT" pitchFamily="34" charset="0"/>
                <a:ea typeface="+mn-ea"/>
                <a:cs typeface="+mn-cs"/>
              </a:defRPr>
            </a:lvl8pPr>
            <a:lvl9pPr marL="3657600" algn="l" defTabSz="914400" rtl="0" eaLnBrk="1" latinLnBrk="0" hangingPunct="1">
              <a:defRPr kumimoji="1" sz="4000" kern="1200">
                <a:solidFill>
                  <a:schemeClr val="tx2"/>
                </a:solidFill>
                <a:latin typeface="Swis721 BT" pitchFamily="34" charset="0"/>
                <a:ea typeface="+mn-ea"/>
                <a:cs typeface="+mn-cs"/>
              </a:defRPr>
            </a:lvl9pPr>
          </a:lstStyle>
          <a:p>
            <a:pPr>
              <a:defRPr/>
            </a:pPr>
            <a:fld id="{E1367F69-C715-4199-A119-AB565309226A}" type="slidenum">
              <a:rPr lang="en-US" smtClean="0"/>
              <a:pPr>
                <a:defRPr/>
              </a:pPr>
              <a:t>11</a:t>
            </a:fld>
            <a:endParaRPr lang="en-US" dirty="0"/>
          </a:p>
        </p:txBody>
      </p:sp>
      <p:graphicFrame>
        <p:nvGraphicFramePr>
          <p:cNvPr id="7" name="Diagram 6"/>
          <p:cNvGraphicFramePr/>
          <p:nvPr>
            <p:extLst>
              <p:ext uri="{D42A27DB-BD31-4B8C-83A1-F6EECF244321}">
                <p14:modId xmlns:p14="http://schemas.microsoft.com/office/powerpoint/2010/main" val="30503794"/>
              </p:ext>
            </p:extLst>
          </p:nvPr>
        </p:nvGraphicFramePr>
        <p:xfrm>
          <a:off x="1219200" y="2971800"/>
          <a:ext cx="2971800" cy="30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1079886359"/>
              </p:ext>
            </p:extLst>
          </p:nvPr>
        </p:nvGraphicFramePr>
        <p:xfrm>
          <a:off x="4953000" y="2971800"/>
          <a:ext cx="2971800" cy="304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angle 5"/>
          <p:cNvSpPr>
            <a:spLocks noChangeArrowheads="1"/>
          </p:cNvSpPr>
          <p:nvPr/>
        </p:nvSpPr>
        <p:spPr bwMode="auto">
          <a:xfrm>
            <a:off x="1219200" y="3429000"/>
            <a:ext cx="2932113" cy="2438400"/>
          </a:xfrm>
          <a:prstGeom prst="rect">
            <a:avLst/>
          </a:prstGeom>
          <a:solidFill>
            <a:schemeClr val="bg2"/>
          </a:solidFill>
          <a:ln w="9525">
            <a:solidFill>
              <a:schemeClr val="tx1"/>
            </a:solidFill>
            <a:miter lim="800000"/>
            <a:headEnd/>
            <a:tailEnd/>
          </a:ln>
        </p:spPr>
        <p:txBody>
          <a:bodyPr wrap="none" anchor="ctr"/>
          <a:lstStyle/>
          <a:p>
            <a:pPr eaLnBrk="1" hangingPunct="1">
              <a:spcBef>
                <a:spcPct val="0"/>
              </a:spcBef>
              <a:buClrTx/>
              <a:buSzTx/>
            </a:pPr>
            <a:br>
              <a:rPr kumimoji="0" lang="en-US" sz="1600" b="1" dirty="0">
                <a:solidFill>
                  <a:srgbClr val="000078"/>
                </a:solidFill>
                <a:latin typeface="Arial" charset="0"/>
              </a:rPr>
            </a:br>
            <a:r>
              <a:rPr lang="en-US" sz="2000" dirty="0">
                <a:solidFill>
                  <a:schemeClr val="tx1"/>
                </a:solidFill>
                <a:latin typeface="Times New Roman" pitchFamily="18" charset="0"/>
                <a:cs typeface="Times New Roman" pitchFamily="18" charset="0"/>
              </a:rPr>
              <a:t>Mr.  J. </a:t>
            </a:r>
            <a:r>
              <a:rPr lang="en-US" sz="2000" dirty="0" err="1">
                <a:solidFill>
                  <a:schemeClr val="tx1"/>
                </a:solidFill>
                <a:latin typeface="Times New Roman" pitchFamily="18" charset="0"/>
                <a:cs typeface="Times New Roman" pitchFamily="18" charset="0"/>
              </a:rPr>
              <a:t>Smithe</a:t>
            </a:r>
            <a:br>
              <a:rPr lang="en-US" sz="2000" dirty="0">
                <a:solidFill>
                  <a:schemeClr val="tx1"/>
                </a:solidFill>
                <a:latin typeface="Times New Roman" pitchFamily="18" charset="0"/>
                <a:cs typeface="Times New Roman" pitchFamily="18" charset="0"/>
              </a:rPr>
            </a:br>
            <a:r>
              <a:rPr lang="en-US" sz="2000" dirty="0">
                <a:solidFill>
                  <a:schemeClr val="tx1"/>
                </a:solidFill>
                <a:latin typeface="Times New Roman" pitchFamily="18" charset="0"/>
                <a:cs typeface="Times New Roman" pitchFamily="18" charset="0"/>
              </a:rPr>
              <a:t>Deutsche Bank Ltd.</a:t>
            </a:r>
          </a:p>
          <a:p>
            <a:pPr eaLnBrk="1" hangingPunct="1">
              <a:spcBef>
                <a:spcPct val="0"/>
              </a:spcBef>
              <a:buClrTx/>
              <a:buSzTx/>
            </a:pPr>
            <a:r>
              <a:rPr lang="de-DE" sz="2000" dirty="0">
                <a:solidFill>
                  <a:schemeClr val="tx1"/>
                </a:solidFill>
              </a:rPr>
              <a:t>Berger Straße 130</a:t>
            </a:r>
          </a:p>
          <a:p>
            <a:pPr eaLnBrk="1" hangingPunct="1">
              <a:spcBef>
                <a:spcPct val="0"/>
              </a:spcBef>
              <a:buClrTx/>
              <a:buSzTx/>
            </a:pPr>
            <a:r>
              <a:rPr lang="de-DE" sz="2000" dirty="0">
                <a:solidFill>
                  <a:schemeClr val="tx1"/>
                </a:solidFill>
              </a:rPr>
              <a:t>60385</a:t>
            </a:r>
          </a:p>
          <a:p>
            <a:pPr eaLnBrk="1" hangingPunct="1">
              <a:spcBef>
                <a:spcPct val="0"/>
              </a:spcBef>
              <a:buClrTx/>
              <a:buSzTx/>
            </a:pPr>
            <a:r>
              <a:rPr lang="de-DE" sz="2000" dirty="0">
                <a:solidFill>
                  <a:schemeClr val="tx1"/>
                </a:solidFill>
              </a:rPr>
              <a:t>Frankfurt Am Main</a:t>
            </a:r>
          </a:p>
          <a:p>
            <a:pPr eaLnBrk="1" hangingPunct="1">
              <a:spcBef>
                <a:spcPct val="0"/>
              </a:spcBef>
              <a:buClrTx/>
              <a:buSzTx/>
            </a:pPr>
            <a:r>
              <a:rPr kumimoji="0" lang="de-DE" sz="2000" dirty="0">
                <a:solidFill>
                  <a:schemeClr val="tx1"/>
                </a:solidFill>
                <a:latin typeface="Arial" charset="0"/>
              </a:rPr>
              <a:t>Germany</a:t>
            </a:r>
            <a:endParaRPr kumimoji="0" lang="en-US" sz="1400" dirty="0">
              <a:solidFill>
                <a:schemeClr val="tx1"/>
              </a:solidFill>
              <a:latin typeface="Arial" charset="0"/>
            </a:endParaRPr>
          </a:p>
        </p:txBody>
      </p:sp>
      <p:sp>
        <p:nvSpPr>
          <p:cNvPr id="10" name="Rectangle 7"/>
          <p:cNvSpPr>
            <a:spLocks noChangeArrowheads="1"/>
          </p:cNvSpPr>
          <p:nvPr/>
        </p:nvSpPr>
        <p:spPr bwMode="auto">
          <a:xfrm>
            <a:off x="4953000" y="3429000"/>
            <a:ext cx="2932113" cy="2438400"/>
          </a:xfrm>
          <a:prstGeom prst="rect">
            <a:avLst/>
          </a:prstGeom>
          <a:solidFill>
            <a:schemeClr val="bg2"/>
          </a:solidFill>
          <a:ln w="9525">
            <a:solidFill>
              <a:schemeClr val="tx1"/>
            </a:solidFill>
            <a:miter lim="800000"/>
            <a:headEnd/>
            <a:tailEnd/>
          </a:ln>
        </p:spPr>
        <p:txBody>
          <a:bodyPr wrap="none" anchor="ctr"/>
          <a:lstStyle/>
          <a:p>
            <a:pPr eaLnBrk="1" hangingPunct="1">
              <a:spcBef>
                <a:spcPct val="0"/>
              </a:spcBef>
              <a:buClrTx/>
              <a:buSzTx/>
            </a:pPr>
            <a:r>
              <a:rPr lang="en-US" sz="2000" dirty="0">
                <a:solidFill>
                  <a:schemeClr val="tx1"/>
                </a:solidFill>
                <a:latin typeface="Times New Roman" pitchFamily="18" charset="0"/>
                <a:cs typeface="Times New Roman" pitchFamily="18" charset="0"/>
              </a:rPr>
              <a:t>Herr </a:t>
            </a:r>
            <a:r>
              <a:rPr lang="en-US" sz="2000" dirty="0" err="1">
                <a:solidFill>
                  <a:schemeClr val="tx1"/>
                </a:solidFill>
                <a:latin typeface="Times New Roman" pitchFamily="18" charset="0"/>
                <a:cs typeface="Times New Roman" pitchFamily="18" charset="0"/>
              </a:rPr>
              <a:t>Jürgen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Smithe</a:t>
            </a:r>
            <a:r>
              <a:rPr lang="en-US" sz="2000" dirty="0">
                <a:solidFill>
                  <a:schemeClr val="tx1"/>
                </a:solidFill>
                <a:latin typeface="Times New Roman" pitchFamily="18" charset="0"/>
                <a:cs typeface="Times New Roman" pitchFamily="18" charset="0"/>
              </a:rPr>
              <a:t> </a:t>
            </a:r>
            <a:br>
              <a:rPr lang="en-US" sz="2000" dirty="0">
                <a:solidFill>
                  <a:schemeClr val="tx1"/>
                </a:solidFill>
                <a:latin typeface="Times New Roman" pitchFamily="18" charset="0"/>
                <a:cs typeface="Times New Roman" pitchFamily="18" charset="0"/>
              </a:rPr>
            </a:br>
            <a:r>
              <a:rPr lang="en-US" sz="2000" dirty="0">
                <a:solidFill>
                  <a:schemeClr val="tx1"/>
                </a:solidFill>
                <a:latin typeface="Times New Roman" pitchFamily="18" charset="0"/>
                <a:cs typeface="Times New Roman" pitchFamily="18" charset="0"/>
              </a:rPr>
              <a:t>Deutsche Bank GmbH</a:t>
            </a:r>
            <a:br>
              <a:rPr lang="en-US" sz="2000" dirty="0">
                <a:solidFill>
                  <a:schemeClr val="tx1"/>
                </a:solidFill>
                <a:latin typeface="Times New Roman" pitchFamily="18" charset="0"/>
                <a:cs typeface="Times New Roman" pitchFamily="18" charset="0"/>
              </a:rPr>
            </a:br>
            <a:r>
              <a:rPr lang="en-US" sz="2000" dirty="0">
                <a:solidFill>
                  <a:schemeClr val="tx1"/>
                </a:solidFill>
                <a:latin typeface="Times New Roman" pitchFamily="18" charset="0"/>
                <a:cs typeface="Times New Roman" pitchFamily="18" charset="0"/>
              </a:rPr>
              <a:t>Suite 5</a:t>
            </a:r>
            <a:br>
              <a:rPr lang="en-US" sz="2000" dirty="0">
                <a:solidFill>
                  <a:schemeClr val="tx1"/>
                </a:solidFill>
                <a:latin typeface="Times New Roman" pitchFamily="18" charset="0"/>
                <a:cs typeface="Times New Roman" pitchFamily="18" charset="0"/>
              </a:rPr>
            </a:br>
            <a:r>
              <a:rPr lang="en-US" sz="2000" dirty="0">
                <a:solidFill>
                  <a:schemeClr val="tx1"/>
                </a:solidFill>
                <a:latin typeface="Times New Roman" pitchFamily="18" charset="0"/>
                <a:cs typeface="Times New Roman" pitchFamily="18" charset="0"/>
              </a:rPr>
              <a:t>Berger Str. 130</a:t>
            </a:r>
            <a:br>
              <a:rPr lang="en-US" sz="2000" dirty="0">
                <a:solidFill>
                  <a:schemeClr val="tx1"/>
                </a:solidFill>
                <a:latin typeface="Times New Roman" pitchFamily="18" charset="0"/>
                <a:cs typeface="Times New Roman" pitchFamily="18" charset="0"/>
              </a:rPr>
            </a:br>
            <a:r>
              <a:rPr lang="de-DE" sz="2000" dirty="0">
                <a:solidFill>
                  <a:schemeClr val="tx1"/>
                </a:solidFill>
              </a:rPr>
              <a:t>60385 Frankfurt Am Main</a:t>
            </a:r>
          </a:p>
          <a:p>
            <a:pPr eaLnBrk="1" hangingPunct="1">
              <a:spcBef>
                <a:spcPct val="0"/>
              </a:spcBef>
              <a:buClrTx/>
              <a:buSzTx/>
            </a:pPr>
            <a:r>
              <a:rPr kumimoji="0" lang="de-DE" sz="2000" dirty="0">
                <a:solidFill>
                  <a:schemeClr val="tx1"/>
                </a:solidFill>
                <a:latin typeface="Arial" charset="0"/>
              </a:rPr>
              <a:t>DEU</a:t>
            </a:r>
            <a:endParaRPr kumimoji="0" lang="en-US" sz="1400" dirty="0">
              <a:solidFill>
                <a:schemeClr val="tx1"/>
              </a:solidFill>
              <a:latin typeface="Arial" charset="0"/>
            </a:endParaRPr>
          </a:p>
          <a:p>
            <a:pPr eaLnBrk="1" hangingPunct="1">
              <a:spcBef>
                <a:spcPct val="0"/>
              </a:spcBef>
              <a:buClrTx/>
              <a:buSzTx/>
            </a:pPr>
            <a:endParaRPr lang="en-US" sz="2000" dirty="0">
              <a:solidFill>
                <a:srgbClr val="000000"/>
              </a:solidFill>
              <a:latin typeface="Times New Roman" pitchFamily="18" charset="0"/>
              <a:cs typeface="Times New Roman" pitchFamily="18" charset="0"/>
            </a:endParaRPr>
          </a:p>
        </p:txBody>
      </p:sp>
      <p:sp>
        <p:nvSpPr>
          <p:cNvPr id="2" name="TextBox 1"/>
          <p:cNvSpPr txBox="1"/>
          <p:nvPr/>
        </p:nvSpPr>
        <p:spPr>
          <a:xfrm>
            <a:off x="1190625" y="2419290"/>
            <a:ext cx="190500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Germany</a:t>
            </a:r>
          </a:p>
        </p:txBody>
      </p:sp>
    </p:spTree>
    <p:extLst>
      <p:ext uri="{BB962C8B-B14F-4D97-AF65-F5344CB8AC3E}">
        <p14:creationId xmlns:p14="http://schemas.microsoft.com/office/powerpoint/2010/main" val="238726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title"/>
          </p:nvPr>
        </p:nvSpPr>
        <p:spPr>
          <a:xfrm>
            <a:off x="457200" y="457200"/>
            <a:ext cx="8229600" cy="990600"/>
          </a:xfrm>
          <a:noFill/>
        </p:spPr>
        <p:txBody>
          <a:bodyPr/>
          <a:lstStyle/>
          <a:p>
            <a:pPr eaLnBrk="1" hangingPunct="1"/>
            <a:r>
              <a:rPr lang="en-US" dirty="0">
                <a:latin typeface="+mn-lt"/>
              </a:rPr>
              <a:t>Concepts</a:t>
            </a:r>
          </a:p>
        </p:txBody>
      </p:sp>
      <p:sp>
        <p:nvSpPr>
          <p:cNvPr id="6"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base" hangingPunct="0">
              <a:spcBef>
                <a:spcPct val="20000"/>
              </a:spcBef>
              <a:spcAft>
                <a:spcPct val="0"/>
              </a:spcAft>
              <a:buClr>
                <a:srgbClr val="000000"/>
              </a:buClr>
              <a:buSzPct val="50000"/>
              <a:defRPr kumimoji="1" sz="1200" kern="1200">
                <a:solidFill>
                  <a:schemeClr val="tx1">
                    <a:tint val="75000"/>
                  </a:schemeClr>
                </a:solidFill>
                <a:latin typeface="Swis721 BT" pitchFamily="34" charset="0"/>
                <a:ea typeface="+mn-ea"/>
                <a:cs typeface="+mn-cs"/>
              </a:defRPr>
            </a:lvl1pPr>
            <a:lvl2pPr marL="4572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2pPr>
            <a:lvl3pPr marL="9144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3pPr>
            <a:lvl4pPr marL="13716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4pPr>
            <a:lvl5pPr marL="18288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5pPr>
            <a:lvl6pPr marL="2286000" algn="l" defTabSz="914400" rtl="0" eaLnBrk="1" latinLnBrk="0" hangingPunct="1">
              <a:defRPr kumimoji="1" sz="4000" kern="1200">
                <a:solidFill>
                  <a:schemeClr val="tx2"/>
                </a:solidFill>
                <a:latin typeface="Swis721 BT" pitchFamily="34" charset="0"/>
                <a:ea typeface="+mn-ea"/>
                <a:cs typeface="+mn-cs"/>
              </a:defRPr>
            </a:lvl6pPr>
            <a:lvl7pPr marL="2743200" algn="l" defTabSz="914400" rtl="0" eaLnBrk="1" latinLnBrk="0" hangingPunct="1">
              <a:defRPr kumimoji="1" sz="4000" kern="1200">
                <a:solidFill>
                  <a:schemeClr val="tx2"/>
                </a:solidFill>
                <a:latin typeface="Swis721 BT" pitchFamily="34" charset="0"/>
                <a:ea typeface="+mn-ea"/>
                <a:cs typeface="+mn-cs"/>
              </a:defRPr>
            </a:lvl7pPr>
            <a:lvl8pPr marL="3200400" algn="l" defTabSz="914400" rtl="0" eaLnBrk="1" latinLnBrk="0" hangingPunct="1">
              <a:defRPr kumimoji="1" sz="4000" kern="1200">
                <a:solidFill>
                  <a:schemeClr val="tx2"/>
                </a:solidFill>
                <a:latin typeface="Swis721 BT" pitchFamily="34" charset="0"/>
                <a:ea typeface="+mn-ea"/>
                <a:cs typeface="+mn-cs"/>
              </a:defRPr>
            </a:lvl8pPr>
            <a:lvl9pPr marL="3657600" algn="l" defTabSz="914400" rtl="0" eaLnBrk="1" latinLnBrk="0" hangingPunct="1">
              <a:defRPr kumimoji="1" sz="4000" kern="1200">
                <a:solidFill>
                  <a:schemeClr val="tx2"/>
                </a:solidFill>
                <a:latin typeface="Swis721 BT" pitchFamily="34" charset="0"/>
                <a:ea typeface="+mn-ea"/>
                <a:cs typeface="+mn-cs"/>
              </a:defRPr>
            </a:lvl9pPr>
          </a:lstStyle>
          <a:p>
            <a:pPr>
              <a:defRPr/>
            </a:pPr>
            <a:fld id="{E1367F69-C715-4199-A119-AB565309226A}" type="slidenum">
              <a:rPr lang="en-US" smtClean="0"/>
              <a:pPr>
                <a:defRPr/>
              </a:pPr>
              <a:t>12</a:t>
            </a:fld>
            <a:endParaRPr lang="en-US" dirty="0"/>
          </a:p>
        </p:txBody>
      </p:sp>
      <p:graphicFrame>
        <p:nvGraphicFramePr>
          <p:cNvPr id="7" name="Diagram 6"/>
          <p:cNvGraphicFramePr/>
          <p:nvPr>
            <p:extLst>
              <p:ext uri="{D42A27DB-BD31-4B8C-83A1-F6EECF244321}">
                <p14:modId xmlns:p14="http://schemas.microsoft.com/office/powerpoint/2010/main" val="959107133"/>
              </p:ext>
            </p:extLst>
          </p:nvPr>
        </p:nvGraphicFramePr>
        <p:xfrm>
          <a:off x="1219200" y="2971800"/>
          <a:ext cx="2971800" cy="30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3612476233"/>
              </p:ext>
            </p:extLst>
          </p:nvPr>
        </p:nvGraphicFramePr>
        <p:xfrm>
          <a:off x="4953000" y="2971800"/>
          <a:ext cx="2971800" cy="304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angle 5"/>
          <p:cNvSpPr>
            <a:spLocks noChangeArrowheads="1"/>
          </p:cNvSpPr>
          <p:nvPr/>
        </p:nvSpPr>
        <p:spPr bwMode="auto">
          <a:xfrm>
            <a:off x="1219200" y="3429000"/>
            <a:ext cx="2932113" cy="2438400"/>
          </a:xfrm>
          <a:prstGeom prst="rect">
            <a:avLst/>
          </a:prstGeom>
          <a:solidFill>
            <a:schemeClr val="bg2"/>
          </a:solidFill>
          <a:ln w="9525">
            <a:solidFill>
              <a:schemeClr val="tx1"/>
            </a:solidFill>
            <a:miter lim="800000"/>
            <a:headEnd/>
            <a:tailEnd/>
          </a:ln>
        </p:spPr>
        <p:txBody>
          <a:bodyPr wrap="none" anchor="ctr"/>
          <a:lstStyle/>
          <a:p>
            <a:pPr eaLnBrk="1" hangingPunct="1">
              <a:spcBef>
                <a:spcPct val="0"/>
              </a:spcBef>
              <a:buClrTx/>
              <a:buSzTx/>
            </a:pPr>
            <a:br>
              <a:rPr kumimoji="0" lang="en-US" sz="1600" b="1" dirty="0">
                <a:solidFill>
                  <a:srgbClr val="000078"/>
                </a:solidFill>
                <a:latin typeface="Arial" charset="0"/>
              </a:rPr>
            </a:br>
            <a:r>
              <a:rPr kumimoji="0" lang="en-US" sz="1600" b="1" dirty="0">
                <a:solidFill>
                  <a:srgbClr val="000078"/>
                </a:solidFill>
                <a:latin typeface="Times New Roman" pitchFamily="18" charset="0"/>
                <a:cs typeface="Times New Roman" pitchFamily="18" charset="0"/>
              </a:rPr>
              <a:t> </a:t>
            </a:r>
            <a:r>
              <a:rPr kumimoji="0" lang="en-US" sz="1800" dirty="0">
                <a:solidFill>
                  <a:schemeClr val="tx1"/>
                </a:solidFill>
                <a:latin typeface="+mn-lt"/>
                <a:cs typeface="Times New Roman" pitchFamily="18" charset="0"/>
              </a:rPr>
              <a:t>Mr. Steven </a:t>
            </a:r>
            <a:r>
              <a:rPr kumimoji="0" lang="en-US" sz="1800" dirty="0" err="1">
                <a:solidFill>
                  <a:schemeClr val="tx1"/>
                </a:solidFill>
                <a:latin typeface="+mn-lt"/>
                <a:cs typeface="Times New Roman" pitchFamily="18" charset="0"/>
              </a:rPr>
              <a:t>Gerrard</a:t>
            </a:r>
            <a:endParaRPr kumimoji="0" lang="en-US" sz="1800" dirty="0">
              <a:solidFill>
                <a:schemeClr val="tx1"/>
              </a:solidFill>
              <a:latin typeface="+mn-lt"/>
              <a:cs typeface="Times New Roman" pitchFamily="18" charset="0"/>
            </a:endParaRPr>
          </a:p>
          <a:p>
            <a:pPr eaLnBrk="1" hangingPunct="1">
              <a:spcBef>
                <a:spcPct val="0"/>
              </a:spcBef>
              <a:buClrTx/>
              <a:buSzTx/>
            </a:pPr>
            <a:r>
              <a:rPr lang="en-US" sz="1800" dirty="0">
                <a:solidFill>
                  <a:schemeClr val="tx1"/>
                </a:solidFill>
                <a:latin typeface="+mn-lt"/>
              </a:rPr>
              <a:t> Liverpool Football Club, LTD</a:t>
            </a:r>
          </a:p>
          <a:p>
            <a:pPr eaLnBrk="1" hangingPunct="1">
              <a:spcBef>
                <a:spcPct val="0"/>
              </a:spcBef>
              <a:buClrTx/>
              <a:buSzTx/>
            </a:pPr>
            <a:r>
              <a:rPr lang="en-US" sz="1800" dirty="0">
                <a:solidFill>
                  <a:schemeClr val="tx1"/>
                </a:solidFill>
                <a:latin typeface="+mn-lt"/>
              </a:rPr>
              <a:t> </a:t>
            </a:r>
            <a:r>
              <a:rPr lang="en-US" sz="1800" dirty="0" err="1">
                <a:solidFill>
                  <a:schemeClr val="tx1"/>
                </a:solidFill>
                <a:latin typeface="+mn-lt"/>
              </a:rPr>
              <a:t>Anfield</a:t>
            </a:r>
            <a:r>
              <a:rPr lang="en-US" sz="1800" dirty="0">
                <a:solidFill>
                  <a:schemeClr val="tx1"/>
                </a:solidFill>
                <a:latin typeface="+mn-lt"/>
              </a:rPr>
              <a:t> Road</a:t>
            </a:r>
          </a:p>
          <a:p>
            <a:pPr eaLnBrk="1" hangingPunct="1">
              <a:spcBef>
                <a:spcPct val="0"/>
              </a:spcBef>
              <a:buClrTx/>
              <a:buSzTx/>
            </a:pPr>
            <a:r>
              <a:rPr lang="en-US" sz="1800" dirty="0">
                <a:solidFill>
                  <a:schemeClr val="tx1"/>
                </a:solidFill>
                <a:latin typeface="+mn-lt"/>
              </a:rPr>
              <a:t> Liverpool</a:t>
            </a:r>
          </a:p>
          <a:p>
            <a:pPr eaLnBrk="1" hangingPunct="1">
              <a:spcBef>
                <a:spcPct val="0"/>
              </a:spcBef>
              <a:buClrTx/>
              <a:buSzTx/>
            </a:pPr>
            <a:r>
              <a:rPr lang="en-US" sz="1800" dirty="0">
                <a:solidFill>
                  <a:schemeClr val="tx1"/>
                </a:solidFill>
                <a:latin typeface="+mn-lt"/>
              </a:rPr>
              <a:t> L4 0TH</a:t>
            </a:r>
          </a:p>
          <a:p>
            <a:pPr eaLnBrk="1" hangingPunct="1">
              <a:spcBef>
                <a:spcPct val="0"/>
              </a:spcBef>
              <a:buClrTx/>
              <a:buSzTx/>
            </a:pPr>
            <a:r>
              <a:rPr lang="en-US" sz="1800" dirty="0">
                <a:solidFill>
                  <a:schemeClr val="tx1"/>
                </a:solidFill>
                <a:latin typeface="+mn-lt"/>
              </a:rPr>
              <a:t> Merseyside</a:t>
            </a:r>
          </a:p>
          <a:p>
            <a:pPr eaLnBrk="1" hangingPunct="1">
              <a:spcBef>
                <a:spcPct val="0"/>
              </a:spcBef>
              <a:buClrTx/>
              <a:buSzTx/>
            </a:pPr>
            <a:r>
              <a:rPr lang="en-US" sz="1800" dirty="0">
                <a:solidFill>
                  <a:schemeClr val="tx1"/>
                </a:solidFill>
                <a:latin typeface="+mn-lt"/>
              </a:rPr>
              <a:t> UK</a:t>
            </a:r>
            <a:r>
              <a:rPr lang="en-US" sz="1800" dirty="0">
                <a:solidFill>
                  <a:schemeClr val="tx1"/>
                </a:solidFill>
              </a:rPr>
              <a:t>  </a:t>
            </a:r>
            <a:endParaRPr kumimoji="0" lang="en-US" sz="1800" dirty="0">
              <a:solidFill>
                <a:schemeClr val="tx1"/>
              </a:solidFill>
              <a:latin typeface="Arial" charset="0"/>
            </a:endParaRPr>
          </a:p>
        </p:txBody>
      </p:sp>
      <p:sp>
        <p:nvSpPr>
          <p:cNvPr id="10" name="Rectangle 7"/>
          <p:cNvSpPr>
            <a:spLocks noChangeArrowheads="1"/>
          </p:cNvSpPr>
          <p:nvPr/>
        </p:nvSpPr>
        <p:spPr bwMode="auto">
          <a:xfrm>
            <a:off x="4953000" y="3429000"/>
            <a:ext cx="2932113" cy="2438400"/>
          </a:xfrm>
          <a:prstGeom prst="rect">
            <a:avLst/>
          </a:prstGeom>
          <a:solidFill>
            <a:schemeClr val="bg2"/>
          </a:solidFill>
          <a:ln w="9525">
            <a:solidFill>
              <a:schemeClr val="tx1"/>
            </a:solidFill>
            <a:miter lim="800000"/>
            <a:headEnd/>
            <a:tailEnd/>
          </a:ln>
        </p:spPr>
        <p:txBody>
          <a:bodyPr wrap="none" anchor="ctr"/>
          <a:lstStyle/>
          <a:p>
            <a:pPr eaLnBrk="1" hangingPunct="1">
              <a:spcBef>
                <a:spcPct val="0"/>
              </a:spcBef>
              <a:buClrTx/>
              <a:buSzTx/>
            </a:pPr>
            <a:r>
              <a:rPr kumimoji="0" lang="en-US" sz="1600" b="1" dirty="0">
                <a:solidFill>
                  <a:srgbClr val="000078"/>
                </a:solidFill>
                <a:latin typeface="Times New Roman" pitchFamily="18" charset="0"/>
                <a:cs typeface="Times New Roman" pitchFamily="18" charset="0"/>
              </a:rPr>
              <a:t> </a:t>
            </a:r>
            <a:r>
              <a:rPr lang="en-US" sz="1800" dirty="0">
                <a:solidFill>
                  <a:schemeClr val="tx1"/>
                </a:solidFill>
                <a:latin typeface="+mn-lt"/>
              </a:rPr>
              <a:t>Steven George </a:t>
            </a:r>
            <a:r>
              <a:rPr lang="en-US" sz="1800" dirty="0" err="1">
                <a:solidFill>
                  <a:schemeClr val="tx1"/>
                </a:solidFill>
                <a:latin typeface="+mn-lt"/>
              </a:rPr>
              <a:t>Gerrard</a:t>
            </a:r>
            <a:r>
              <a:rPr lang="en-US" sz="1800" dirty="0">
                <a:solidFill>
                  <a:schemeClr val="tx1"/>
                </a:solidFill>
                <a:latin typeface="+mn-lt"/>
              </a:rPr>
              <a:t>, MBE</a:t>
            </a:r>
            <a:endParaRPr kumimoji="0" lang="en-US" sz="1800" dirty="0">
              <a:solidFill>
                <a:schemeClr val="tx1"/>
              </a:solidFill>
              <a:latin typeface="+mn-lt"/>
              <a:cs typeface="Times New Roman" pitchFamily="18" charset="0"/>
            </a:endParaRPr>
          </a:p>
          <a:p>
            <a:pPr eaLnBrk="1" hangingPunct="1">
              <a:spcBef>
                <a:spcPct val="0"/>
              </a:spcBef>
              <a:buClrTx/>
              <a:buSzTx/>
            </a:pPr>
            <a:r>
              <a:rPr lang="en-US" sz="1800" dirty="0">
                <a:solidFill>
                  <a:schemeClr val="tx1"/>
                </a:solidFill>
                <a:latin typeface="+mn-lt"/>
              </a:rPr>
              <a:t> Liverpool Football Club</a:t>
            </a:r>
          </a:p>
          <a:p>
            <a:pPr eaLnBrk="1" hangingPunct="1">
              <a:spcBef>
                <a:spcPct val="0"/>
              </a:spcBef>
              <a:buClrTx/>
              <a:buSzTx/>
            </a:pPr>
            <a:r>
              <a:rPr lang="en-US" sz="1800" dirty="0">
                <a:solidFill>
                  <a:schemeClr val="tx1"/>
                </a:solidFill>
                <a:latin typeface="+mn-lt"/>
              </a:rPr>
              <a:t> </a:t>
            </a:r>
            <a:r>
              <a:rPr lang="en-US" sz="1800" dirty="0" err="1">
                <a:solidFill>
                  <a:schemeClr val="tx1"/>
                </a:solidFill>
                <a:latin typeface="+mn-lt"/>
              </a:rPr>
              <a:t>Anfield</a:t>
            </a:r>
            <a:r>
              <a:rPr lang="en-US" sz="1800" dirty="0">
                <a:solidFill>
                  <a:schemeClr val="tx1"/>
                </a:solidFill>
                <a:latin typeface="+mn-lt"/>
              </a:rPr>
              <a:t> Rd</a:t>
            </a:r>
          </a:p>
          <a:p>
            <a:pPr eaLnBrk="1" hangingPunct="1">
              <a:spcBef>
                <a:spcPct val="0"/>
              </a:spcBef>
              <a:buClrTx/>
              <a:buSzTx/>
            </a:pPr>
            <a:r>
              <a:rPr lang="en-US" sz="1800" dirty="0">
                <a:solidFill>
                  <a:schemeClr val="tx1"/>
                </a:solidFill>
                <a:latin typeface="+mn-lt"/>
              </a:rPr>
              <a:t> Liverpool</a:t>
            </a:r>
          </a:p>
          <a:p>
            <a:pPr eaLnBrk="1" hangingPunct="1">
              <a:spcBef>
                <a:spcPct val="0"/>
              </a:spcBef>
              <a:buClrTx/>
              <a:buSzTx/>
            </a:pPr>
            <a:r>
              <a:rPr lang="en-US" sz="1800" dirty="0">
                <a:solidFill>
                  <a:schemeClr val="tx1"/>
                </a:solidFill>
                <a:latin typeface="+mn-lt"/>
              </a:rPr>
              <a:t> L4 0TH</a:t>
            </a:r>
          </a:p>
          <a:p>
            <a:pPr eaLnBrk="1" hangingPunct="1">
              <a:spcBef>
                <a:spcPct val="0"/>
              </a:spcBef>
              <a:buClrTx/>
              <a:buSzTx/>
            </a:pPr>
            <a:r>
              <a:rPr lang="en-US" sz="1800" dirty="0">
                <a:solidFill>
                  <a:schemeClr val="tx1"/>
                </a:solidFill>
                <a:latin typeface="+mn-lt"/>
              </a:rPr>
              <a:t> United Kingdom</a:t>
            </a:r>
            <a:r>
              <a:rPr lang="en-US" sz="2000" dirty="0">
                <a:solidFill>
                  <a:schemeClr val="tx1"/>
                </a:solidFill>
                <a:latin typeface="+mn-lt"/>
              </a:rPr>
              <a:t> </a:t>
            </a:r>
            <a:endParaRPr kumimoji="0" lang="en-US" sz="2000" dirty="0">
              <a:solidFill>
                <a:schemeClr val="tx1"/>
              </a:solidFill>
              <a:latin typeface="+mn-lt"/>
            </a:endParaRPr>
          </a:p>
          <a:p>
            <a:pPr eaLnBrk="1" hangingPunct="1">
              <a:spcBef>
                <a:spcPct val="0"/>
              </a:spcBef>
              <a:buClrTx/>
              <a:buSzTx/>
            </a:pPr>
            <a:endParaRPr lang="en-US" sz="2000" dirty="0">
              <a:solidFill>
                <a:srgbClr val="000000"/>
              </a:solidFill>
              <a:latin typeface="Times New Roman" pitchFamily="18" charset="0"/>
              <a:cs typeface="Times New Roman" pitchFamily="18" charset="0"/>
            </a:endParaRPr>
          </a:p>
        </p:txBody>
      </p:sp>
      <p:sp>
        <p:nvSpPr>
          <p:cNvPr id="11" name="TextBox 10"/>
          <p:cNvSpPr txBox="1"/>
          <p:nvPr/>
        </p:nvSpPr>
        <p:spPr>
          <a:xfrm>
            <a:off x="1190624" y="2419290"/>
            <a:ext cx="216217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United Kingdom</a:t>
            </a:r>
          </a:p>
        </p:txBody>
      </p:sp>
    </p:spTree>
    <p:extLst>
      <p:ext uri="{BB962C8B-B14F-4D97-AF65-F5344CB8AC3E}">
        <p14:creationId xmlns:p14="http://schemas.microsoft.com/office/powerpoint/2010/main" val="3833623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title"/>
          </p:nvPr>
        </p:nvSpPr>
        <p:spPr>
          <a:xfrm>
            <a:off x="457200" y="457200"/>
            <a:ext cx="8229600" cy="990600"/>
          </a:xfrm>
          <a:noFill/>
        </p:spPr>
        <p:txBody>
          <a:bodyPr/>
          <a:lstStyle/>
          <a:p>
            <a:pPr eaLnBrk="1" hangingPunct="1"/>
            <a:r>
              <a:rPr lang="en-US" dirty="0">
                <a:latin typeface="+mn-lt"/>
              </a:rPr>
              <a:t>Concepts</a:t>
            </a:r>
          </a:p>
        </p:txBody>
      </p:sp>
      <p:sp>
        <p:nvSpPr>
          <p:cNvPr id="6"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base" hangingPunct="0">
              <a:spcBef>
                <a:spcPct val="20000"/>
              </a:spcBef>
              <a:spcAft>
                <a:spcPct val="0"/>
              </a:spcAft>
              <a:buClr>
                <a:srgbClr val="000000"/>
              </a:buClr>
              <a:buSzPct val="50000"/>
              <a:defRPr kumimoji="1" sz="1200" kern="1200">
                <a:solidFill>
                  <a:schemeClr val="tx1">
                    <a:tint val="75000"/>
                  </a:schemeClr>
                </a:solidFill>
                <a:latin typeface="Swis721 BT" pitchFamily="34" charset="0"/>
                <a:ea typeface="+mn-ea"/>
                <a:cs typeface="+mn-cs"/>
              </a:defRPr>
            </a:lvl1pPr>
            <a:lvl2pPr marL="4572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2pPr>
            <a:lvl3pPr marL="9144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3pPr>
            <a:lvl4pPr marL="13716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4pPr>
            <a:lvl5pPr marL="18288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5pPr>
            <a:lvl6pPr marL="2286000" algn="l" defTabSz="914400" rtl="0" eaLnBrk="1" latinLnBrk="0" hangingPunct="1">
              <a:defRPr kumimoji="1" sz="4000" kern="1200">
                <a:solidFill>
                  <a:schemeClr val="tx2"/>
                </a:solidFill>
                <a:latin typeface="Swis721 BT" pitchFamily="34" charset="0"/>
                <a:ea typeface="+mn-ea"/>
                <a:cs typeface="+mn-cs"/>
              </a:defRPr>
            </a:lvl6pPr>
            <a:lvl7pPr marL="2743200" algn="l" defTabSz="914400" rtl="0" eaLnBrk="1" latinLnBrk="0" hangingPunct="1">
              <a:defRPr kumimoji="1" sz="4000" kern="1200">
                <a:solidFill>
                  <a:schemeClr val="tx2"/>
                </a:solidFill>
                <a:latin typeface="Swis721 BT" pitchFamily="34" charset="0"/>
                <a:ea typeface="+mn-ea"/>
                <a:cs typeface="+mn-cs"/>
              </a:defRPr>
            </a:lvl7pPr>
            <a:lvl8pPr marL="3200400" algn="l" defTabSz="914400" rtl="0" eaLnBrk="1" latinLnBrk="0" hangingPunct="1">
              <a:defRPr kumimoji="1" sz="4000" kern="1200">
                <a:solidFill>
                  <a:schemeClr val="tx2"/>
                </a:solidFill>
                <a:latin typeface="Swis721 BT" pitchFamily="34" charset="0"/>
                <a:ea typeface="+mn-ea"/>
                <a:cs typeface="+mn-cs"/>
              </a:defRPr>
            </a:lvl8pPr>
            <a:lvl9pPr marL="3657600" algn="l" defTabSz="914400" rtl="0" eaLnBrk="1" latinLnBrk="0" hangingPunct="1">
              <a:defRPr kumimoji="1" sz="4000" kern="1200">
                <a:solidFill>
                  <a:schemeClr val="tx2"/>
                </a:solidFill>
                <a:latin typeface="Swis721 BT" pitchFamily="34" charset="0"/>
                <a:ea typeface="+mn-ea"/>
                <a:cs typeface="+mn-cs"/>
              </a:defRPr>
            </a:lvl9pPr>
          </a:lstStyle>
          <a:p>
            <a:pPr>
              <a:defRPr/>
            </a:pPr>
            <a:fld id="{E1367F69-C715-4199-A119-AB565309226A}" type="slidenum">
              <a:rPr lang="en-US" smtClean="0"/>
              <a:pPr>
                <a:defRPr/>
              </a:pPr>
              <a:t>13</a:t>
            </a:fld>
            <a:endParaRPr lang="en-US" dirty="0"/>
          </a:p>
        </p:txBody>
      </p:sp>
      <p:graphicFrame>
        <p:nvGraphicFramePr>
          <p:cNvPr id="7" name="Diagram 6"/>
          <p:cNvGraphicFramePr/>
          <p:nvPr>
            <p:extLst>
              <p:ext uri="{D42A27DB-BD31-4B8C-83A1-F6EECF244321}">
                <p14:modId xmlns:p14="http://schemas.microsoft.com/office/powerpoint/2010/main" val="3117262665"/>
              </p:ext>
            </p:extLst>
          </p:nvPr>
        </p:nvGraphicFramePr>
        <p:xfrm>
          <a:off x="1219200" y="2971800"/>
          <a:ext cx="2971800" cy="30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4119818752"/>
              </p:ext>
            </p:extLst>
          </p:nvPr>
        </p:nvGraphicFramePr>
        <p:xfrm>
          <a:off x="4953000" y="2971800"/>
          <a:ext cx="2971800" cy="304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angle 5"/>
          <p:cNvSpPr>
            <a:spLocks noChangeArrowheads="1"/>
          </p:cNvSpPr>
          <p:nvPr/>
        </p:nvSpPr>
        <p:spPr bwMode="auto">
          <a:xfrm>
            <a:off x="1219200" y="3429000"/>
            <a:ext cx="2932113" cy="2438400"/>
          </a:xfrm>
          <a:prstGeom prst="rect">
            <a:avLst/>
          </a:prstGeom>
          <a:solidFill>
            <a:schemeClr val="bg2"/>
          </a:solidFill>
          <a:ln w="9525">
            <a:solidFill>
              <a:schemeClr val="tx1"/>
            </a:solidFill>
            <a:miter lim="800000"/>
            <a:headEnd/>
            <a:tailEnd/>
          </a:ln>
        </p:spPr>
        <p:txBody>
          <a:bodyPr wrap="none" anchor="ctr"/>
          <a:lstStyle/>
          <a:p>
            <a:pPr eaLnBrk="1" hangingPunct="1">
              <a:spcBef>
                <a:spcPct val="0"/>
              </a:spcBef>
              <a:buClrTx/>
              <a:buSzTx/>
            </a:pPr>
            <a:r>
              <a:rPr lang="en-US" sz="1600" dirty="0">
                <a:solidFill>
                  <a:schemeClr val="tx1"/>
                </a:solidFill>
              </a:rPr>
              <a:t>Louise Herron </a:t>
            </a:r>
            <a:r>
              <a:rPr lang="en-US" sz="1600" dirty="0">
                <a:solidFill>
                  <a:srgbClr val="FF0000"/>
                </a:solidFill>
              </a:rPr>
              <a:t>AM</a:t>
            </a:r>
            <a:r>
              <a:rPr lang="en-US" sz="1600" dirty="0">
                <a:solidFill>
                  <a:schemeClr val="tx1"/>
                </a:solidFill>
              </a:rPr>
              <a:t> CEO</a:t>
            </a:r>
          </a:p>
          <a:p>
            <a:pPr eaLnBrk="1" hangingPunct="1">
              <a:spcBef>
                <a:spcPct val="0"/>
              </a:spcBef>
              <a:buClrTx/>
              <a:buSzTx/>
            </a:pPr>
            <a:r>
              <a:rPr kumimoji="0" lang="en-US" sz="1800" dirty="0">
                <a:solidFill>
                  <a:schemeClr val="tx1"/>
                </a:solidFill>
                <a:latin typeface="+mn-lt"/>
                <a:cs typeface="Times New Roman" pitchFamily="18" charset="0"/>
              </a:rPr>
              <a:t>Sydney Opera House</a:t>
            </a:r>
          </a:p>
          <a:p>
            <a:pPr eaLnBrk="1" hangingPunct="1">
              <a:spcBef>
                <a:spcPct val="0"/>
              </a:spcBef>
              <a:buClrTx/>
              <a:buSzTx/>
            </a:pPr>
            <a:r>
              <a:rPr kumimoji="0" lang="en-US" sz="1800" dirty="0">
                <a:solidFill>
                  <a:schemeClr val="tx1"/>
                </a:solidFill>
                <a:latin typeface="+mn-lt"/>
                <a:cs typeface="Times New Roman" pitchFamily="18" charset="0"/>
              </a:rPr>
              <a:t>Bennelong Pt</a:t>
            </a:r>
          </a:p>
          <a:p>
            <a:pPr eaLnBrk="1" hangingPunct="1">
              <a:spcBef>
                <a:spcPct val="0"/>
              </a:spcBef>
              <a:buClrTx/>
              <a:buSzTx/>
            </a:pPr>
            <a:r>
              <a:rPr kumimoji="0" lang="en-US" sz="1800" dirty="0">
                <a:solidFill>
                  <a:schemeClr val="tx1"/>
                </a:solidFill>
                <a:latin typeface="+mn-lt"/>
                <a:cs typeface="Times New Roman" pitchFamily="18" charset="0"/>
              </a:rPr>
              <a:t>Sydney NSW 2000</a:t>
            </a:r>
          </a:p>
          <a:p>
            <a:pPr eaLnBrk="1" hangingPunct="1">
              <a:spcBef>
                <a:spcPct val="0"/>
              </a:spcBef>
              <a:buClrTx/>
              <a:buSzTx/>
            </a:pPr>
            <a:r>
              <a:rPr kumimoji="0" lang="en-US" sz="1800" dirty="0">
                <a:solidFill>
                  <a:schemeClr val="tx1"/>
                </a:solidFill>
                <a:latin typeface="+mn-lt"/>
                <a:cs typeface="Times New Roman" pitchFamily="18" charset="0"/>
              </a:rPr>
              <a:t>Australia</a:t>
            </a:r>
            <a:endParaRPr kumimoji="0" lang="en-US" sz="1800" dirty="0">
              <a:solidFill>
                <a:schemeClr val="tx1"/>
              </a:solidFill>
              <a:latin typeface="Arial" charset="0"/>
            </a:endParaRPr>
          </a:p>
        </p:txBody>
      </p:sp>
      <p:sp>
        <p:nvSpPr>
          <p:cNvPr id="10" name="Rectangle 7"/>
          <p:cNvSpPr>
            <a:spLocks noChangeArrowheads="1"/>
          </p:cNvSpPr>
          <p:nvPr/>
        </p:nvSpPr>
        <p:spPr bwMode="auto">
          <a:xfrm>
            <a:off x="4953000" y="3429000"/>
            <a:ext cx="2932113" cy="2438400"/>
          </a:xfrm>
          <a:prstGeom prst="rect">
            <a:avLst/>
          </a:prstGeom>
          <a:solidFill>
            <a:schemeClr val="bg2"/>
          </a:solidFill>
          <a:ln w="9525">
            <a:solidFill>
              <a:schemeClr val="tx1"/>
            </a:solidFill>
            <a:miter lim="800000"/>
            <a:headEnd/>
            <a:tailEnd/>
          </a:ln>
        </p:spPr>
        <p:txBody>
          <a:bodyPr wrap="none" anchor="ctr"/>
          <a:lstStyle/>
          <a:p>
            <a:pPr eaLnBrk="1" hangingPunct="1">
              <a:spcBef>
                <a:spcPct val="0"/>
              </a:spcBef>
              <a:buClrTx/>
              <a:buSzTx/>
            </a:pPr>
            <a:r>
              <a:rPr lang="en-US" sz="1600" dirty="0">
                <a:solidFill>
                  <a:schemeClr val="tx1"/>
                </a:solidFill>
              </a:rPr>
              <a:t>Louise Herron</a:t>
            </a:r>
          </a:p>
          <a:p>
            <a:pPr eaLnBrk="1" hangingPunct="1">
              <a:spcBef>
                <a:spcPct val="0"/>
              </a:spcBef>
              <a:buClrTx/>
              <a:buSzTx/>
            </a:pPr>
            <a:r>
              <a:rPr lang="en-US" sz="1800" dirty="0">
                <a:solidFill>
                  <a:schemeClr val="tx1"/>
                </a:solidFill>
                <a:latin typeface="+mn-lt"/>
              </a:rPr>
              <a:t>Sydney Opera House</a:t>
            </a:r>
          </a:p>
          <a:p>
            <a:pPr eaLnBrk="1" hangingPunct="1">
              <a:spcBef>
                <a:spcPct val="0"/>
              </a:spcBef>
              <a:buClrTx/>
              <a:buSzTx/>
            </a:pPr>
            <a:r>
              <a:rPr lang="en-US" sz="1800" dirty="0">
                <a:solidFill>
                  <a:schemeClr val="tx1"/>
                </a:solidFill>
                <a:latin typeface="+mn-lt"/>
              </a:rPr>
              <a:t>Bennelong Point</a:t>
            </a:r>
          </a:p>
          <a:p>
            <a:pPr eaLnBrk="1" hangingPunct="1">
              <a:spcBef>
                <a:spcPct val="0"/>
              </a:spcBef>
              <a:buClrTx/>
              <a:buSzTx/>
            </a:pPr>
            <a:r>
              <a:rPr lang="en-US" sz="1800" dirty="0">
                <a:solidFill>
                  <a:schemeClr val="tx1"/>
                </a:solidFill>
                <a:latin typeface="+mn-lt"/>
              </a:rPr>
              <a:t>Sydney</a:t>
            </a:r>
          </a:p>
          <a:p>
            <a:pPr eaLnBrk="1" hangingPunct="1">
              <a:spcBef>
                <a:spcPct val="0"/>
              </a:spcBef>
              <a:buClrTx/>
              <a:buSzTx/>
            </a:pPr>
            <a:r>
              <a:rPr lang="en-US" sz="1800" dirty="0">
                <a:solidFill>
                  <a:schemeClr val="tx1"/>
                </a:solidFill>
                <a:latin typeface="+mn-lt"/>
              </a:rPr>
              <a:t>New South Wales</a:t>
            </a:r>
          </a:p>
          <a:p>
            <a:pPr eaLnBrk="1" hangingPunct="1">
              <a:spcBef>
                <a:spcPct val="0"/>
              </a:spcBef>
              <a:buClrTx/>
              <a:buSzTx/>
            </a:pPr>
            <a:r>
              <a:rPr lang="en-US" sz="1800" dirty="0">
                <a:solidFill>
                  <a:schemeClr val="tx1"/>
                </a:solidFill>
                <a:latin typeface="+mn-lt"/>
              </a:rPr>
              <a:t>2000</a:t>
            </a:r>
          </a:p>
          <a:p>
            <a:pPr eaLnBrk="1" hangingPunct="1">
              <a:spcBef>
                <a:spcPct val="0"/>
              </a:spcBef>
              <a:buClrTx/>
              <a:buSzTx/>
            </a:pPr>
            <a:r>
              <a:rPr lang="en-US" sz="1800" dirty="0">
                <a:solidFill>
                  <a:schemeClr val="tx1"/>
                </a:solidFill>
                <a:latin typeface="+mn-lt"/>
              </a:rPr>
              <a:t>AUS</a:t>
            </a:r>
          </a:p>
        </p:txBody>
      </p:sp>
      <p:sp>
        <p:nvSpPr>
          <p:cNvPr id="11" name="TextBox 10"/>
          <p:cNvSpPr txBox="1"/>
          <p:nvPr/>
        </p:nvSpPr>
        <p:spPr>
          <a:xfrm>
            <a:off x="1190625" y="2419290"/>
            <a:ext cx="190500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Australia</a:t>
            </a:r>
          </a:p>
        </p:txBody>
      </p:sp>
    </p:spTree>
    <p:extLst>
      <p:ext uri="{BB962C8B-B14F-4D97-AF65-F5344CB8AC3E}">
        <p14:creationId xmlns:p14="http://schemas.microsoft.com/office/powerpoint/2010/main" val="4224434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sz="half" idx="1"/>
          </p:nvPr>
        </p:nvSpPr>
        <p:spPr>
          <a:xfrm>
            <a:off x="1066800" y="1905000"/>
            <a:ext cx="6781800" cy="4343400"/>
          </a:xfrm>
        </p:spPr>
        <p:txBody>
          <a:bodyPr rtlCol="0">
            <a:normAutofit fontScale="62500" lnSpcReduction="20000"/>
          </a:bodyPr>
          <a:lstStyle/>
          <a:p>
            <a:pPr indent="0" eaLnBrk="1" fontAlgn="auto" hangingPunct="1">
              <a:lnSpc>
                <a:spcPct val="90000"/>
              </a:lnSpc>
              <a:spcAft>
                <a:spcPts val="0"/>
              </a:spcAft>
              <a:buFontTx/>
              <a:buNone/>
              <a:defRPr/>
            </a:pPr>
            <a:r>
              <a:rPr lang="en-US" sz="2900" dirty="0">
                <a:latin typeface="Arial" charset="0"/>
              </a:rPr>
              <a:t>MatchUp uses a records' </a:t>
            </a:r>
            <a:r>
              <a:rPr lang="en-US" sz="2900" dirty="0" err="1">
                <a:latin typeface="Arial" charset="0"/>
              </a:rPr>
              <a:t>matchkey</a:t>
            </a:r>
            <a:r>
              <a:rPr lang="en-US" sz="2900" dirty="0">
                <a:latin typeface="Arial" charset="0"/>
              </a:rPr>
              <a:t> to compare it against the keys of other records.  </a:t>
            </a:r>
          </a:p>
          <a:p>
            <a:pPr indent="0" eaLnBrk="1" fontAlgn="auto" hangingPunct="1">
              <a:lnSpc>
                <a:spcPct val="90000"/>
              </a:lnSpc>
              <a:spcAft>
                <a:spcPts val="0"/>
              </a:spcAft>
              <a:buFontTx/>
              <a:buNone/>
              <a:defRPr/>
            </a:pPr>
            <a:r>
              <a:rPr lang="en-US" sz="2400" dirty="0">
                <a:latin typeface="Arial" charset="0"/>
              </a:rPr>
              <a:t> </a:t>
            </a:r>
          </a:p>
          <a:p>
            <a:pPr indent="0" eaLnBrk="1" fontAlgn="auto" hangingPunct="1">
              <a:lnSpc>
                <a:spcPct val="90000"/>
              </a:lnSpc>
              <a:spcAft>
                <a:spcPts val="0"/>
              </a:spcAft>
              <a:buFontTx/>
              <a:buNone/>
              <a:defRPr/>
            </a:pPr>
            <a:r>
              <a:rPr lang="en-US" sz="2400" dirty="0">
                <a:solidFill>
                  <a:srgbClr val="FF0000"/>
                </a:solidFill>
                <a:latin typeface="Arial" charset="0"/>
              </a:rPr>
              <a:t>What's a </a:t>
            </a:r>
            <a:r>
              <a:rPr lang="en-US" sz="2400" dirty="0" err="1">
                <a:solidFill>
                  <a:srgbClr val="FF0000"/>
                </a:solidFill>
                <a:latin typeface="Arial" charset="0"/>
              </a:rPr>
              <a:t>matchkey</a:t>
            </a:r>
            <a:r>
              <a:rPr lang="en-US" sz="2400" dirty="0">
                <a:solidFill>
                  <a:srgbClr val="FF0000"/>
                </a:solidFill>
                <a:latin typeface="Arial" charset="0"/>
              </a:rPr>
              <a:t>? </a:t>
            </a:r>
            <a:r>
              <a:rPr lang="en-US" sz="2400" dirty="0">
                <a:latin typeface="Arial" charset="0"/>
              </a:rPr>
              <a:t>A string of data, extracted from each record, used to compare records. The matchcode you select, determines which data is extracted from each record to build the </a:t>
            </a:r>
            <a:r>
              <a:rPr lang="en-US" sz="2400" dirty="0" err="1">
                <a:latin typeface="Arial" charset="0"/>
              </a:rPr>
              <a:t>matchkey</a:t>
            </a:r>
            <a:r>
              <a:rPr lang="en-US" sz="2400" dirty="0">
                <a:latin typeface="Arial" charset="0"/>
              </a:rPr>
              <a:t>. </a:t>
            </a:r>
          </a:p>
          <a:p>
            <a:pPr indent="0" eaLnBrk="1" fontAlgn="auto" hangingPunct="1">
              <a:lnSpc>
                <a:spcPct val="90000"/>
              </a:lnSpc>
              <a:spcAft>
                <a:spcPts val="0"/>
              </a:spcAft>
              <a:buFontTx/>
              <a:buNone/>
              <a:defRPr/>
            </a:pPr>
            <a:r>
              <a:rPr lang="en-US" sz="2400" dirty="0">
                <a:latin typeface="Arial" charset="0"/>
              </a:rPr>
              <a:t> </a:t>
            </a:r>
          </a:p>
          <a:p>
            <a:pPr indent="0" eaLnBrk="1" fontAlgn="auto" hangingPunct="1">
              <a:lnSpc>
                <a:spcPct val="90000"/>
              </a:lnSpc>
              <a:spcAft>
                <a:spcPts val="0"/>
              </a:spcAft>
              <a:buFontTx/>
              <a:buNone/>
              <a:defRPr/>
            </a:pPr>
            <a:r>
              <a:rPr lang="en-US" sz="2400" dirty="0">
                <a:solidFill>
                  <a:srgbClr val="FF0000"/>
                </a:solidFill>
                <a:latin typeface="Arial" charset="0"/>
              </a:rPr>
              <a:t>What's a matchcode? </a:t>
            </a:r>
            <a:r>
              <a:rPr lang="en-US" sz="2400" dirty="0">
                <a:latin typeface="Arial" charset="0"/>
              </a:rPr>
              <a:t>A matchcode is a set of rules which allow you to determine if two records should be considered duplicates. It contains the data types to be used, their size, order, their individual properties, and how they work in different combinations.  </a:t>
            </a:r>
          </a:p>
          <a:p>
            <a:pPr indent="0" eaLnBrk="1" fontAlgn="auto" hangingPunct="1">
              <a:lnSpc>
                <a:spcPct val="90000"/>
              </a:lnSpc>
              <a:spcAft>
                <a:spcPts val="0"/>
              </a:spcAft>
              <a:buFontTx/>
              <a:buNone/>
              <a:defRPr/>
            </a:pPr>
            <a:r>
              <a:rPr lang="en-US" sz="2400" dirty="0">
                <a:latin typeface="Arial" charset="0"/>
              </a:rPr>
              <a:t> </a:t>
            </a:r>
          </a:p>
          <a:p>
            <a:pPr indent="0" eaLnBrk="1" fontAlgn="auto" hangingPunct="1">
              <a:lnSpc>
                <a:spcPct val="90000"/>
              </a:lnSpc>
              <a:spcAft>
                <a:spcPts val="0"/>
              </a:spcAft>
              <a:buFontTx/>
              <a:buNone/>
              <a:defRPr/>
            </a:pPr>
            <a:r>
              <a:rPr lang="en-US" sz="2400" dirty="0">
                <a:latin typeface="Arial" charset="0"/>
              </a:rPr>
              <a:t>MatchUp uses a predefined matchcode, or one you have created using the Matchcode Editor, to create a </a:t>
            </a:r>
            <a:r>
              <a:rPr lang="en-US" sz="2400" dirty="0" err="1">
                <a:latin typeface="Arial" charset="0"/>
              </a:rPr>
              <a:t>matchkey</a:t>
            </a:r>
            <a:r>
              <a:rPr lang="en-US" sz="2400" dirty="0">
                <a:latin typeface="Arial" charset="0"/>
              </a:rPr>
              <a:t> for each record.</a:t>
            </a:r>
          </a:p>
          <a:p>
            <a:pPr indent="0" eaLnBrk="1" fontAlgn="auto" hangingPunct="1">
              <a:lnSpc>
                <a:spcPct val="90000"/>
              </a:lnSpc>
              <a:spcAft>
                <a:spcPts val="0"/>
              </a:spcAft>
              <a:buFontTx/>
              <a:buNone/>
              <a:defRPr/>
            </a:pPr>
            <a:endParaRPr lang="en-US" sz="2400" dirty="0">
              <a:latin typeface="Arial" charset="0"/>
            </a:endParaRPr>
          </a:p>
          <a:p>
            <a:pPr indent="0" eaLnBrk="1" fontAlgn="auto" hangingPunct="1">
              <a:lnSpc>
                <a:spcPct val="90000"/>
              </a:lnSpc>
              <a:spcAft>
                <a:spcPts val="0"/>
              </a:spcAft>
              <a:buFontTx/>
              <a:buNone/>
              <a:defRPr/>
            </a:pPr>
            <a:r>
              <a:rPr lang="en-US" sz="2400" dirty="0">
                <a:latin typeface="Arial" charset="0"/>
              </a:rPr>
              <a:t>For a full discussion of matchcodes and matchkeys see…</a:t>
            </a:r>
          </a:p>
          <a:p>
            <a:pPr marL="0" indent="0">
              <a:buNone/>
            </a:pPr>
            <a:r>
              <a:rPr lang="en-US" sz="2400" b="1" dirty="0"/>
              <a:t>      </a:t>
            </a:r>
            <a:r>
              <a:rPr lang="en-US" sz="2400" dirty="0"/>
              <a:t>  </a:t>
            </a:r>
            <a:r>
              <a:rPr lang="en-US" sz="2400" dirty="0">
                <a:hlinkClick r:id="rId2"/>
              </a:rPr>
              <a:t>Understanding </a:t>
            </a:r>
            <a:r>
              <a:rPr lang="en-US" sz="2400" dirty="0" err="1">
                <a:hlinkClick r:id="rId2"/>
              </a:rPr>
              <a:t>Matchodes</a:t>
            </a:r>
            <a:r>
              <a:rPr lang="en-US" sz="2400" dirty="0"/>
              <a:t> </a:t>
            </a:r>
          </a:p>
          <a:p>
            <a:pPr marL="0" indent="0">
              <a:buNone/>
            </a:pPr>
            <a:r>
              <a:rPr lang="en-US" sz="2400" dirty="0"/>
              <a:t>        Which is also available as: 2_MatchcodeEditor_Overview.pptx</a:t>
            </a:r>
          </a:p>
          <a:p>
            <a:pPr indent="0" eaLnBrk="1" fontAlgn="auto" hangingPunct="1">
              <a:lnSpc>
                <a:spcPct val="90000"/>
              </a:lnSpc>
              <a:spcAft>
                <a:spcPts val="0"/>
              </a:spcAft>
              <a:buFontTx/>
              <a:buNone/>
              <a:defRPr/>
            </a:pPr>
            <a:br>
              <a:rPr lang="en-US" sz="2400" dirty="0">
                <a:latin typeface="Arial" charset="0"/>
              </a:rPr>
            </a:br>
            <a:endParaRPr lang="en-US" sz="2400" dirty="0"/>
          </a:p>
        </p:txBody>
      </p:sp>
      <p:sp>
        <p:nvSpPr>
          <p:cNvPr id="5" name="Slide Number Placeholder 4"/>
          <p:cNvSpPr>
            <a:spLocks noGrp="1"/>
          </p:cNvSpPr>
          <p:nvPr>
            <p:ph type="sldNum" sz="quarter" idx="12"/>
          </p:nvPr>
        </p:nvSpPr>
        <p:spPr/>
        <p:txBody>
          <a:bodyPr/>
          <a:lstStyle/>
          <a:p>
            <a:pPr>
              <a:defRPr/>
            </a:pPr>
            <a:fld id="{D80FEEA6-9DC3-41C0-893B-B8A2E8CF29B6}" type="slidenum">
              <a:rPr lang="en-US" smtClean="0"/>
              <a:pPr>
                <a:defRPr/>
              </a:pPr>
              <a:t>14</a:t>
            </a:fld>
            <a:endParaRPr lang="en-US" dirty="0"/>
          </a:p>
        </p:txBody>
      </p:sp>
      <p:sp>
        <p:nvSpPr>
          <p:cNvPr id="6" name="Rectangle 7"/>
          <p:cNvSpPr>
            <a:spLocks noGrp="1" noChangeArrowheads="1"/>
          </p:cNvSpPr>
          <p:nvPr>
            <p:ph type="title"/>
          </p:nvPr>
        </p:nvSpPr>
        <p:spPr>
          <a:xfrm>
            <a:off x="457200" y="457200"/>
            <a:ext cx="8229600" cy="990600"/>
          </a:xfrm>
          <a:noFill/>
        </p:spPr>
        <p:txBody>
          <a:bodyPr/>
          <a:lstStyle/>
          <a:p>
            <a:pPr eaLnBrk="1" hangingPunct="1"/>
            <a:r>
              <a:rPr lang="en-US" dirty="0">
                <a:latin typeface="+mn-lt"/>
              </a:rPr>
              <a:t>Concepts</a:t>
            </a:r>
          </a:p>
        </p:txBody>
      </p:sp>
    </p:spTree>
    <p:extLst>
      <p:ext uri="{BB962C8B-B14F-4D97-AF65-F5344CB8AC3E}">
        <p14:creationId xmlns:p14="http://schemas.microsoft.com/office/powerpoint/2010/main" val="1516218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sz="half" idx="1"/>
          </p:nvPr>
        </p:nvSpPr>
        <p:spPr>
          <a:xfrm>
            <a:off x="1066800" y="2209800"/>
            <a:ext cx="6781800" cy="3733800"/>
          </a:xfrm>
        </p:spPr>
        <p:txBody>
          <a:bodyPr rtlCol="0">
            <a:normAutofit/>
          </a:bodyPr>
          <a:lstStyle/>
          <a:p>
            <a:pPr indent="0" eaLnBrk="1" fontAlgn="auto" hangingPunct="1">
              <a:lnSpc>
                <a:spcPct val="90000"/>
              </a:lnSpc>
              <a:spcAft>
                <a:spcPts val="0"/>
              </a:spcAft>
              <a:buFontTx/>
              <a:buNone/>
              <a:defRPr/>
            </a:pPr>
            <a:r>
              <a:rPr lang="en-US" sz="2400" dirty="0">
                <a:latin typeface="Arial" charset="0"/>
              </a:rPr>
              <a:t>MatchUp is distributed with the ‘Matchcode Editor’, a graphic tool which allows </a:t>
            </a:r>
            <a:r>
              <a:rPr lang="en-US" sz="2400" b="1" dirty="0">
                <a:latin typeface="Arial" charset="0"/>
              </a:rPr>
              <a:t>you</a:t>
            </a:r>
            <a:r>
              <a:rPr lang="en-US" sz="2400" dirty="0">
                <a:latin typeface="Arial" charset="0"/>
              </a:rPr>
              <a:t> to determine and create rules when comparing records. </a:t>
            </a:r>
            <a:br>
              <a:rPr lang="en-US" sz="2400" dirty="0">
                <a:latin typeface="Arial" charset="0"/>
              </a:rPr>
            </a:br>
            <a:endParaRPr lang="en-US" sz="2400" dirty="0"/>
          </a:p>
        </p:txBody>
      </p:sp>
      <p:sp>
        <p:nvSpPr>
          <p:cNvPr id="5" name="Slide Number Placeholder 4"/>
          <p:cNvSpPr>
            <a:spLocks noGrp="1"/>
          </p:cNvSpPr>
          <p:nvPr>
            <p:ph type="sldNum" sz="quarter" idx="12"/>
          </p:nvPr>
        </p:nvSpPr>
        <p:spPr/>
        <p:txBody>
          <a:bodyPr/>
          <a:lstStyle/>
          <a:p>
            <a:pPr>
              <a:defRPr/>
            </a:pPr>
            <a:fld id="{D80FEEA6-9DC3-41C0-893B-B8A2E8CF29B6}" type="slidenum">
              <a:rPr lang="en-US" smtClean="0"/>
              <a:pPr>
                <a:defRPr/>
              </a:pPr>
              <a:t>15</a:t>
            </a:fld>
            <a:endParaRPr lang="en-US" dirty="0"/>
          </a:p>
        </p:txBody>
      </p:sp>
      <p:sp>
        <p:nvSpPr>
          <p:cNvPr id="6" name="Rectangle 7"/>
          <p:cNvSpPr>
            <a:spLocks noGrp="1" noChangeArrowheads="1"/>
          </p:cNvSpPr>
          <p:nvPr>
            <p:ph type="title"/>
          </p:nvPr>
        </p:nvSpPr>
        <p:spPr>
          <a:xfrm>
            <a:off x="457200" y="457200"/>
            <a:ext cx="8229600" cy="990600"/>
          </a:xfrm>
          <a:noFill/>
        </p:spPr>
        <p:txBody>
          <a:bodyPr/>
          <a:lstStyle/>
          <a:p>
            <a:pPr eaLnBrk="1" hangingPunct="1"/>
            <a:r>
              <a:rPr lang="en-US" dirty="0">
                <a:latin typeface="+mn-lt"/>
              </a:rPr>
              <a:t>Concepts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80FEEA6-9DC3-41C0-893B-B8A2E8CF29B6}" type="slidenum">
              <a:rPr lang="en-US" smtClean="0"/>
              <a:pPr>
                <a:defRPr/>
              </a:pPr>
              <a:t>16</a:t>
            </a:fld>
            <a:endParaRPr lang="en-US" dirty="0"/>
          </a:p>
        </p:txBody>
      </p:sp>
      <p:pic>
        <p:nvPicPr>
          <p:cNvPr id="11269" name="Picture 6"/>
          <p:cNvPicPr>
            <a:picLocks noChangeAspect="1" noChangeArrowheads="1"/>
          </p:cNvPicPr>
          <p:nvPr/>
        </p:nvPicPr>
        <p:blipFill>
          <a:blip r:embed="rId2" cstate="print"/>
          <a:srcRect/>
          <a:stretch>
            <a:fillRect/>
          </a:stretch>
        </p:blipFill>
        <p:spPr bwMode="auto">
          <a:xfrm>
            <a:off x="1600200" y="888235"/>
            <a:ext cx="6641357" cy="5641153"/>
          </a:xfrm>
          <a:prstGeom prst="rect">
            <a:avLst/>
          </a:prstGeom>
          <a:noFill/>
          <a:ln w="9525" algn="ctr">
            <a:noFill/>
            <a:miter lim="800000"/>
            <a:headEnd/>
            <a:tailEnd/>
          </a:ln>
        </p:spPr>
      </p:pic>
      <p:sp>
        <p:nvSpPr>
          <p:cNvPr id="4" name="Rectangular Callout 9">
            <a:extLst>
              <a:ext uri="{FF2B5EF4-FFF2-40B4-BE49-F238E27FC236}">
                <a16:creationId xmlns:a16="http://schemas.microsoft.com/office/drawing/2014/main" id="{5D6B5808-0D14-4478-A459-721E2E8C9A04}"/>
              </a:ext>
            </a:extLst>
          </p:cNvPr>
          <p:cNvSpPr/>
          <p:nvPr/>
        </p:nvSpPr>
        <p:spPr>
          <a:xfrm>
            <a:off x="5105400" y="2743200"/>
            <a:ext cx="3581400" cy="1371600"/>
          </a:xfrm>
          <a:prstGeom prst="wedgeRectCallout">
            <a:avLst>
              <a:gd name="adj1" fmla="val -1559"/>
              <a:gd name="adj2" fmla="val -121031"/>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eaLnBrk="1" hangingPunct="1">
              <a:buFontTx/>
              <a:buNone/>
            </a:pPr>
            <a:r>
              <a:rPr lang="en-US" sz="1400" dirty="0">
                <a:solidFill>
                  <a:schemeClr val="tx1"/>
                </a:solidFill>
                <a:latin typeface="Arial" charset="0"/>
                <a:cs typeface="Arial" charset="0"/>
              </a:rPr>
              <a:t>You select a distributed matching strategy (matchcode), or create a custom matchcode to suit your needs.</a:t>
            </a:r>
          </a:p>
        </p:txBody>
      </p:sp>
    </p:spTree>
    <p:extLst>
      <p:ext uri="{BB962C8B-B14F-4D97-AF65-F5344CB8AC3E}">
        <p14:creationId xmlns:p14="http://schemas.microsoft.com/office/powerpoint/2010/main" val="1077731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80FEEA6-9DC3-41C0-893B-B8A2E8CF29B6}" type="slidenum">
              <a:rPr lang="en-US" smtClean="0"/>
              <a:pPr>
                <a:defRPr/>
              </a:pPr>
              <a:t>17</a:t>
            </a:fld>
            <a:endParaRPr lang="en-US" dirty="0"/>
          </a:p>
        </p:txBody>
      </p:sp>
      <p:pic>
        <p:nvPicPr>
          <p:cNvPr id="11269" name="Picture 6"/>
          <p:cNvPicPr>
            <a:picLocks noChangeAspect="1" noChangeArrowheads="1"/>
          </p:cNvPicPr>
          <p:nvPr/>
        </p:nvPicPr>
        <p:blipFill>
          <a:blip r:embed="rId2" cstate="print"/>
          <a:srcRect/>
          <a:stretch>
            <a:fillRect/>
          </a:stretch>
        </p:blipFill>
        <p:spPr bwMode="auto">
          <a:xfrm>
            <a:off x="1600200" y="888235"/>
            <a:ext cx="6641357" cy="5641153"/>
          </a:xfrm>
          <a:prstGeom prst="rect">
            <a:avLst/>
          </a:prstGeom>
          <a:noFill/>
          <a:ln w="9525" algn="ctr">
            <a:noFill/>
            <a:miter lim="800000"/>
            <a:headEnd/>
            <a:tailEnd/>
          </a:ln>
        </p:spPr>
      </p:pic>
      <p:sp>
        <p:nvSpPr>
          <p:cNvPr id="4" name="Rectangular Callout 9">
            <a:extLst>
              <a:ext uri="{FF2B5EF4-FFF2-40B4-BE49-F238E27FC236}">
                <a16:creationId xmlns:a16="http://schemas.microsoft.com/office/drawing/2014/main" id="{C75696F1-3CF5-4C13-97A4-C403AAEBCA38}"/>
              </a:ext>
            </a:extLst>
          </p:cNvPr>
          <p:cNvSpPr/>
          <p:nvPr/>
        </p:nvSpPr>
        <p:spPr>
          <a:xfrm>
            <a:off x="3657600" y="696148"/>
            <a:ext cx="3581400" cy="1371600"/>
          </a:xfrm>
          <a:prstGeom prst="wedgeRectCallout">
            <a:avLst>
              <a:gd name="adj1" fmla="val -72684"/>
              <a:gd name="adj2" fmla="val 142235"/>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eaLnBrk="1" hangingPunct="1">
              <a:buFontTx/>
              <a:buNone/>
            </a:pPr>
            <a:r>
              <a:rPr lang="en-US" sz="1400" dirty="0">
                <a:solidFill>
                  <a:schemeClr val="tx1"/>
                </a:solidFill>
                <a:latin typeface="Arial" charset="0"/>
                <a:cs typeface="Arial" charset="0"/>
              </a:rPr>
              <a:t>View the configured properties of distributed matchcodes, or add new ones to your custom matchcode here and configure. </a:t>
            </a:r>
          </a:p>
        </p:txBody>
      </p:sp>
    </p:spTree>
    <p:extLst>
      <p:ext uri="{BB962C8B-B14F-4D97-AF65-F5344CB8AC3E}">
        <p14:creationId xmlns:p14="http://schemas.microsoft.com/office/powerpoint/2010/main" val="3235657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E1367F69-C715-4199-A119-AB565309226A}" type="slidenum">
              <a:rPr lang="en-US"/>
              <a:pPr>
                <a:defRPr/>
              </a:pPr>
              <a:t>18</a:t>
            </a:fld>
            <a:endParaRPr lang="en-US" dirty="0"/>
          </a:p>
        </p:txBody>
      </p:sp>
      <p:pic>
        <p:nvPicPr>
          <p:cNvPr id="3" name="Picture 2"/>
          <p:cNvPicPr>
            <a:picLocks noChangeAspect="1"/>
          </p:cNvPicPr>
          <p:nvPr/>
        </p:nvPicPr>
        <p:blipFill>
          <a:blip r:embed="rId2"/>
          <a:stretch>
            <a:fillRect/>
          </a:stretch>
        </p:blipFill>
        <p:spPr>
          <a:xfrm>
            <a:off x="616142" y="762000"/>
            <a:ext cx="7693887" cy="5995571"/>
          </a:xfrm>
          <a:prstGeom prst="rect">
            <a:avLst/>
          </a:prstGeom>
        </p:spPr>
      </p:pic>
      <p:sp>
        <p:nvSpPr>
          <p:cNvPr id="10" name="Rectangular Callout 9"/>
          <p:cNvSpPr/>
          <p:nvPr/>
        </p:nvSpPr>
        <p:spPr>
          <a:xfrm>
            <a:off x="5181600" y="4191000"/>
            <a:ext cx="3581400" cy="1371600"/>
          </a:xfrm>
          <a:prstGeom prst="wedgeRectCallout">
            <a:avLst>
              <a:gd name="adj1" fmla="val -3643"/>
              <a:gd name="adj2" fmla="val -186337"/>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eaLnBrk="1" hangingPunct="1">
              <a:buFontTx/>
              <a:buNone/>
            </a:pPr>
            <a:r>
              <a:rPr lang="en-US" sz="1400" dirty="0">
                <a:solidFill>
                  <a:schemeClr val="tx1"/>
                </a:solidFill>
                <a:latin typeface="Arial" charset="0"/>
                <a:cs typeface="Arial" charset="0"/>
              </a:rPr>
              <a:t>With the new Global MatchUp, you have the ability to create a global matchcode</a:t>
            </a:r>
          </a:p>
        </p:txBody>
      </p:sp>
    </p:spTree>
    <p:extLst>
      <p:ext uri="{BB962C8B-B14F-4D97-AF65-F5344CB8AC3E}">
        <p14:creationId xmlns:p14="http://schemas.microsoft.com/office/powerpoint/2010/main" val="231748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E1367F69-C715-4199-A119-AB565309226A}" type="slidenum">
              <a:rPr lang="en-US"/>
              <a:pPr>
                <a:defRPr/>
              </a:pPr>
              <a:t>19</a:t>
            </a:fld>
            <a:endParaRPr lang="en-US" dirty="0"/>
          </a:p>
        </p:txBody>
      </p:sp>
      <p:pic>
        <p:nvPicPr>
          <p:cNvPr id="2" name="Picture 1"/>
          <p:cNvPicPr>
            <a:picLocks noChangeAspect="1"/>
          </p:cNvPicPr>
          <p:nvPr/>
        </p:nvPicPr>
        <p:blipFill>
          <a:blip r:embed="rId2"/>
          <a:stretch>
            <a:fillRect/>
          </a:stretch>
        </p:blipFill>
        <p:spPr>
          <a:xfrm>
            <a:off x="1295401" y="761999"/>
            <a:ext cx="7162800" cy="6141973"/>
          </a:xfrm>
          <a:prstGeom prst="rect">
            <a:avLst/>
          </a:prstGeom>
        </p:spPr>
      </p:pic>
      <p:sp>
        <p:nvSpPr>
          <p:cNvPr id="5" name="Rectangular Callout 4"/>
          <p:cNvSpPr/>
          <p:nvPr/>
        </p:nvSpPr>
        <p:spPr>
          <a:xfrm>
            <a:off x="5181600" y="4191000"/>
            <a:ext cx="3581400" cy="1371600"/>
          </a:xfrm>
          <a:prstGeom prst="wedgeRectCallout">
            <a:avLst>
              <a:gd name="adj1" fmla="val -114547"/>
              <a:gd name="adj2" fmla="val 61580"/>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eaLnBrk="1" hangingPunct="1">
              <a:buFontTx/>
              <a:buNone/>
            </a:pPr>
            <a:r>
              <a:rPr lang="en-US" sz="1400" dirty="0">
                <a:solidFill>
                  <a:schemeClr val="tx1"/>
                </a:solidFill>
                <a:latin typeface="Arial" charset="0"/>
                <a:cs typeface="Arial" charset="0"/>
              </a:rPr>
              <a:t>Global Matchcodes have an additional set of parsed address matchcode datatypes.</a:t>
            </a:r>
          </a:p>
          <a:p>
            <a:pPr indent="0" eaLnBrk="1" hangingPunct="1">
              <a:buFontTx/>
              <a:buNone/>
            </a:pPr>
            <a:endParaRPr lang="en-US" sz="1400" dirty="0">
              <a:solidFill>
                <a:schemeClr val="tx1"/>
              </a:solidFill>
              <a:latin typeface="Arial" charset="0"/>
              <a:cs typeface="Arial" charset="0"/>
            </a:endParaRPr>
          </a:p>
          <a:p>
            <a:pPr indent="0" eaLnBrk="1" hangingPunct="1">
              <a:buFontTx/>
              <a:buNone/>
            </a:pPr>
            <a:r>
              <a:rPr lang="en-US" sz="1400" dirty="0">
                <a:solidFill>
                  <a:schemeClr val="tx1"/>
                </a:solidFill>
                <a:latin typeface="Arial" charset="0"/>
                <a:cs typeface="Arial" charset="0"/>
              </a:rPr>
              <a:t>But we always add Country to a global matchcode.</a:t>
            </a:r>
          </a:p>
        </p:txBody>
      </p:sp>
    </p:spTree>
    <p:extLst>
      <p:ext uri="{BB962C8B-B14F-4D97-AF65-F5344CB8AC3E}">
        <p14:creationId xmlns:p14="http://schemas.microsoft.com/office/powerpoint/2010/main" val="2215514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grayscl/>
          </a:blip>
          <a:srcRect/>
          <a:stretch>
            <a:fillRect/>
          </a:stretch>
        </p:blipFill>
        <p:spPr bwMode="auto">
          <a:xfrm>
            <a:off x="1143000" y="1828800"/>
            <a:ext cx="1371600" cy="1371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grayscl/>
          </a:blip>
          <a:srcRect/>
          <a:stretch>
            <a:fillRect/>
          </a:stretch>
        </p:blipFill>
        <p:spPr bwMode="auto">
          <a:xfrm>
            <a:off x="2438400" y="1905000"/>
            <a:ext cx="1295400" cy="12954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grayscl/>
          </a:blip>
          <a:srcRect/>
          <a:stretch>
            <a:fillRect/>
          </a:stretch>
        </p:blipFill>
        <p:spPr bwMode="auto">
          <a:xfrm>
            <a:off x="3886200" y="1981200"/>
            <a:ext cx="1219200" cy="12192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grayscl/>
          </a:blip>
          <a:srcRect/>
          <a:stretch>
            <a:fillRect/>
          </a:stretch>
        </p:blipFill>
        <p:spPr bwMode="auto">
          <a:xfrm>
            <a:off x="5181600" y="1981200"/>
            <a:ext cx="1219200" cy="1219200"/>
          </a:xfrm>
          <a:prstGeom prst="rect">
            <a:avLst/>
          </a:prstGeom>
          <a:noFill/>
          <a:ln w="9525">
            <a:noFill/>
            <a:miter lim="800000"/>
            <a:headEnd/>
            <a:tailEnd/>
          </a:ln>
          <a:effectLst/>
        </p:spPr>
      </p:pic>
      <p:pic>
        <p:nvPicPr>
          <p:cNvPr id="8" name="Picture 3"/>
          <p:cNvPicPr>
            <a:picLocks noChangeAspect="1" noChangeArrowheads="1"/>
          </p:cNvPicPr>
          <p:nvPr/>
        </p:nvPicPr>
        <p:blipFill>
          <a:blip r:embed="rId3" cstate="print">
            <a:grayscl/>
          </a:blip>
          <a:srcRect/>
          <a:stretch>
            <a:fillRect/>
          </a:stretch>
        </p:blipFill>
        <p:spPr bwMode="auto">
          <a:xfrm>
            <a:off x="6553200" y="1905000"/>
            <a:ext cx="1295400" cy="1295400"/>
          </a:xfrm>
          <a:prstGeom prst="rect">
            <a:avLst/>
          </a:prstGeom>
          <a:noFill/>
          <a:ln w="9525">
            <a:noFill/>
            <a:miter lim="800000"/>
            <a:headEnd/>
            <a:tailEnd/>
          </a:ln>
          <a:effectLst/>
        </p:spPr>
      </p:pic>
      <p:pic>
        <p:nvPicPr>
          <p:cNvPr id="1030" name="Picture 6" descr="C:\Users\Tim\AppData\Local\Microsoft\Windows\Temporary Internet Files\Content.IE5\WDHPQWXJ\MC900441310[1].png"/>
          <p:cNvPicPr>
            <a:picLocks noChangeAspect="1" noChangeArrowheads="1"/>
          </p:cNvPicPr>
          <p:nvPr/>
        </p:nvPicPr>
        <p:blipFill>
          <a:blip r:embed="rId6" cstate="print"/>
          <a:srcRect/>
          <a:stretch>
            <a:fillRect/>
          </a:stretch>
        </p:blipFill>
        <p:spPr bwMode="auto">
          <a:xfrm>
            <a:off x="2743200" y="2286000"/>
            <a:ext cx="914400" cy="914400"/>
          </a:xfrm>
          <a:prstGeom prst="rect">
            <a:avLst/>
          </a:prstGeom>
          <a:noFill/>
        </p:spPr>
      </p:pic>
      <p:pic>
        <p:nvPicPr>
          <p:cNvPr id="10" name="Picture 6" descr="C:\Users\Tim\AppData\Local\Microsoft\Windows\Temporary Internet Files\Content.IE5\WDHPQWXJ\MC900441310[1].png"/>
          <p:cNvPicPr>
            <a:picLocks noChangeAspect="1" noChangeArrowheads="1"/>
          </p:cNvPicPr>
          <p:nvPr/>
        </p:nvPicPr>
        <p:blipFill>
          <a:blip r:embed="rId6" cstate="print"/>
          <a:srcRect/>
          <a:stretch>
            <a:fillRect/>
          </a:stretch>
        </p:blipFill>
        <p:spPr bwMode="auto">
          <a:xfrm>
            <a:off x="6858000" y="2286000"/>
            <a:ext cx="914400" cy="914400"/>
          </a:xfrm>
          <a:prstGeom prst="rect">
            <a:avLst/>
          </a:prstGeom>
          <a:noFill/>
        </p:spPr>
      </p:pic>
      <p:sp>
        <p:nvSpPr>
          <p:cNvPr id="11" name="Slide Number Placeholder 10"/>
          <p:cNvSpPr>
            <a:spLocks noGrp="1"/>
          </p:cNvSpPr>
          <p:nvPr>
            <p:ph type="sldNum" sz="quarter" idx="12"/>
          </p:nvPr>
        </p:nvSpPr>
        <p:spPr/>
        <p:txBody>
          <a:bodyPr/>
          <a:lstStyle/>
          <a:p>
            <a:fld id="{22B495E3-6885-4F56-B6B8-49D6911A39E8}" type="slidenum">
              <a:rPr lang="en-US" smtClean="0"/>
              <a:pPr/>
              <a:t>2</a:t>
            </a:fld>
            <a:endParaRPr lang="en-US"/>
          </a:p>
        </p:txBody>
      </p:sp>
      <p:sp>
        <p:nvSpPr>
          <p:cNvPr id="13" name="TextBox 12"/>
          <p:cNvSpPr txBox="1"/>
          <p:nvPr/>
        </p:nvSpPr>
        <p:spPr>
          <a:xfrm>
            <a:off x="2819400" y="762000"/>
            <a:ext cx="3352800" cy="707886"/>
          </a:xfrm>
          <a:prstGeom prst="rect">
            <a:avLst/>
          </a:prstGeom>
          <a:noFill/>
        </p:spPr>
        <p:txBody>
          <a:bodyPr wrap="square" rtlCol="0">
            <a:spAutoFit/>
          </a:bodyPr>
          <a:lstStyle/>
          <a:p>
            <a:pPr algn="ctr"/>
            <a:r>
              <a:rPr lang="en-US" sz="4000" dirty="0">
                <a:latin typeface="Swis721 BT"/>
              </a:rPr>
              <a:t>Introduction</a:t>
            </a:r>
          </a:p>
        </p:txBody>
      </p:sp>
      <p:sp>
        <p:nvSpPr>
          <p:cNvPr id="16" name="Rectangle 15"/>
          <p:cNvSpPr/>
          <p:nvPr/>
        </p:nvSpPr>
        <p:spPr>
          <a:xfrm>
            <a:off x="1447800" y="3442966"/>
            <a:ext cx="6858000" cy="2948499"/>
          </a:xfrm>
          <a:prstGeom prst="rect">
            <a:avLst/>
          </a:prstGeom>
        </p:spPr>
        <p:txBody>
          <a:bodyPr wrap="square">
            <a:spAutoFit/>
          </a:bodyPr>
          <a:lstStyle/>
          <a:p>
            <a:pPr eaLnBrk="1" hangingPunct="1"/>
            <a:r>
              <a:rPr lang="en-US" sz="1600" dirty="0">
                <a:latin typeface="Arial" charset="0"/>
                <a:cs typeface="Arial" charset="0"/>
              </a:rPr>
              <a:t>MatchUp is used to compare database records and determine if duplicate records exist.</a:t>
            </a:r>
          </a:p>
          <a:p>
            <a:pPr eaLnBrk="1" hangingPunct="1"/>
            <a:endParaRPr lang="en-US" sz="1600" dirty="0">
              <a:latin typeface="Arial" charset="0"/>
              <a:cs typeface="Arial" charset="0"/>
            </a:endParaRPr>
          </a:p>
          <a:p>
            <a:pPr eaLnBrk="1" hangingPunct="1"/>
            <a:r>
              <a:rPr lang="en-US" sz="1600" dirty="0">
                <a:latin typeface="Arial" charset="0"/>
                <a:cs typeface="Arial" charset="0"/>
              </a:rPr>
              <a:t>MatchUp is offered as…</a:t>
            </a:r>
          </a:p>
          <a:p>
            <a:pPr eaLnBrk="1" hangingPunct="1">
              <a:buFontTx/>
              <a:buNone/>
            </a:pPr>
            <a:endParaRPr lang="en-US" sz="1600" dirty="0">
              <a:latin typeface="Arial" charset="0"/>
              <a:cs typeface="Arial" charset="0"/>
            </a:endParaRPr>
          </a:p>
          <a:p>
            <a:pPr eaLnBrk="1" hangingPunct="1">
              <a:buFontTx/>
              <a:buNone/>
            </a:pPr>
            <a:r>
              <a:rPr lang="en-US" sz="1600" dirty="0">
                <a:latin typeface="Arial" charset="0"/>
                <a:cs typeface="Arial" charset="0"/>
              </a:rPr>
              <a:t>       A stand-alone Windows software solution</a:t>
            </a:r>
          </a:p>
          <a:p>
            <a:pPr eaLnBrk="1" hangingPunct="1">
              <a:buFontTx/>
              <a:buNone/>
            </a:pPr>
            <a:r>
              <a:rPr lang="en-US" sz="1600" dirty="0">
                <a:latin typeface="Arial" charset="0"/>
                <a:cs typeface="Arial" charset="0"/>
              </a:rPr>
              <a:t>       A programmers API</a:t>
            </a:r>
          </a:p>
          <a:p>
            <a:pPr eaLnBrk="1" hangingPunct="1">
              <a:buFontTx/>
              <a:buNone/>
            </a:pPr>
            <a:r>
              <a:rPr lang="en-US" sz="1600" dirty="0">
                <a:latin typeface="Arial" charset="0"/>
                <a:cs typeface="Arial" charset="0"/>
              </a:rPr>
              <a:t>       An Enterprise level ETL solution: SSIS , Pentaho components</a:t>
            </a:r>
          </a:p>
          <a:p>
            <a:pPr eaLnBrk="1" hangingPunct="1">
              <a:buFontTx/>
              <a:buNone/>
            </a:pPr>
            <a:r>
              <a:rPr lang="en-US" sz="1600" dirty="0">
                <a:latin typeface="Arial" charset="0"/>
                <a:cs typeface="Arial" charset="0"/>
              </a:rPr>
              <a:t>       A Web Service</a:t>
            </a:r>
          </a:p>
          <a:p>
            <a:pPr eaLnBrk="1" hangingPunct="1">
              <a:buFontTx/>
              <a:buNone/>
            </a:pPr>
            <a:r>
              <a:rPr lang="en-US" sz="1600" dirty="0">
                <a:latin typeface="Arial" charset="0"/>
                <a:cs typeface="Arial" charset="0"/>
              </a:rPr>
              <a:t>       An Excel Plug-In</a:t>
            </a:r>
          </a:p>
        </p:txBody>
      </p:sp>
    </p:spTree>
    <p:extLst>
      <p:ext uri="{BB962C8B-B14F-4D97-AF65-F5344CB8AC3E}">
        <p14:creationId xmlns:p14="http://schemas.microsoft.com/office/powerpoint/2010/main" val="22114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500"/>
                                        <p:tgtEl>
                                          <p:spTgt spid="102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500"/>
                                        <p:tgtEl>
                                          <p:spTgt spid="102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fade">
                                      <p:cBhvr>
                                        <p:cTn id="18" dur="500"/>
                                        <p:tgtEl>
                                          <p:spTgt spid="1029"/>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fade">
                                      <p:cBhvr>
                                        <p:cTn id="26" dur="1000"/>
                                        <p:tgtEl>
                                          <p:spTgt spid="1030"/>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E1367F69-C715-4199-A119-AB565309226A}" type="slidenum">
              <a:rPr lang="en-US"/>
              <a:pPr>
                <a:defRPr/>
              </a:pPr>
              <a:t>20</a:t>
            </a:fld>
            <a:endParaRPr lang="en-US" dirty="0"/>
          </a:p>
        </p:txBody>
      </p:sp>
      <p:pic>
        <p:nvPicPr>
          <p:cNvPr id="3" name="Picture 2"/>
          <p:cNvPicPr>
            <a:picLocks noChangeAspect="1"/>
          </p:cNvPicPr>
          <p:nvPr/>
        </p:nvPicPr>
        <p:blipFill>
          <a:blip r:embed="rId2"/>
          <a:stretch>
            <a:fillRect/>
          </a:stretch>
        </p:blipFill>
        <p:spPr>
          <a:xfrm>
            <a:off x="1406957" y="838200"/>
            <a:ext cx="6898843" cy="5867399"/>
          </a:xfrm>
          <a:prstGeom prst="rect">
            <a:avLst/>
          </a:prstGeom>
        </p:spPr>
      </p:pic>
      <p:sp>
        <p:nvSpPr>
          <p:cNvPr id="5" name="Rectangular Callout 4"/>
          <p:cNvSpPr/>
          <p:nvPr/>
        </p:nvSpPr>
        <p:spPr>
          <a:xfrm>
            <a:off x="5181600" y="4191000"/>
            <a:ext cx="3581400" cy="1371600"/>
          </a:xfrm>
          <a:prstGeom prst="wedgeRectCallout">
            <a:avLst>
              <a:gd name="adj1" fmla="val -45132"/>
              <a:gd name="adj2" fmla="val 88663"/>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eaLnBrk="1" hangingPunct="1">
              <a:buFontTx/>
              <a:buNone/>
            </a:pPr>
            <a:r>
              <a:rPr lang="en-US" sz="1400" dirty="0">
                <a:solidFill>
                  <a:schemeClr val="tx1"/>
                </a:solidFill>
                <a:latin typeface="Arial" charset="0"/>
                <a:cs typeface="Arial" charset="0"/>
              </a:rPr>
              <a:t>Since many of the traditional Fuzzy algorithms do not comply with extended characters, we have  a new algorithm for Global data</a:t>
            </a:r>
          </a:p>
        </p:txBody>
      </p:sp>
    </p:spTree>
    <p:extLst>
      <p:ext uri="{BB962C8B-B14F-4D97-AF65-F5344CB8AC3E}">
        <p14:creationId xmlns:p14="http://schemas.microsoft.com/office/powerpoint/2010/main" val="1394099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1600200" y="2057400"/>
            <a:ext cx="6172200" cy="914400"/>
          </a:xfrm>
        </p:spPr>
        <p:txBody>
          <a:bodyPr/>
          <a:lstStyle/>
          <a:p>
            <a:pPr eaLnBrk="1" hangingPunct="1">
              <a:buFontTx/>
              <a:buNone/>
            </a:pPr>
            <a:r>
              <a:rPr lang="en-US" sz="2000" dirty="0">
                <a:latin typeface="Arial" charset="0"/>
              </a:rPr>
              <a:t>For matching solutions with a GUI interface, you will simply select the matchcode to use.</a:t>
            </a:r>
          </a:p>
        </p:txBody>
      </p:sp>
      <p:sp>
        <p:nvSpPr>
          <p:cNvPr id="7" name="Slide Number Placeholder 6"/>
          <p:cNvSpPr>
            <a:spLocks noGrp="1"/>
          </p:cNvSpPr>
          <p:nvPr>
            <p:ph type="sldNum" sz="quarter" idx="12"/>
          </p:nvPr>
        </p:nvSpPr>
        <p:spPr/>
        <p:txBody>
          <a:bodyPr/>
          <a:lstStyle/>
          <a:p>
            <a:pPr>
              <a:defRPr/>
            </a:pPr>
            <a:fld id="{E1367F69-C715-4199-A119-AB565309226A}" type="slidenum">
              <a:rPr lang="en-US"/>
              <a:pPr>
                <a:defRPr/>
              </a:pPr>
              <a:t>21</a:t>
            </a:fld>
            <a:endParaRPr lang="en-US" dirty="0"/>
          </a:p>
        </p:txBody>
      </p:sp>
      <p:sp>
        <p:nvSpPr>
          <p:cNvPr id="6" name="Rectangle 7"/>
          <p:cNvSpPr>
            <a:spLocks noGrp="1" noChangeArrowheads="1"/>
          </p:cNvSpPr>
          <p:nvPr>
            <p:ph type="title"/>
          </p:nvPr>
        </p:nvSpPr>
        <p:spPr>
          <a:xfrm>
            <a:off x="457200" y="457200"/>
            <a:ext cx="8229600" cy="990600"/>
          </a:xfrm>
          <a:noFill/>
        </p:spPr>
        <p:txBody>
          <a:bodyPr/>
          <a:lstStyle/>
          <a:p>
            <a:pPr eaLnBrk="1" hangingPunct="1"/>
            <a:r>
              <a:rPr lang="en-US" dirty="0">
                <a:latin typeface="+mn-lt"/>
              </a:rPr>
              <a:t>Using the matchcode</a:t>
            </a:r>
          </a:p>
        </p:txBody>
      </p:sp>
      <p:sp>
        <p:nvSpPr>
          <p:cNvPr id="8" name="Rectangle 3"/>
          <p:cNvSpPr txBox="1">
            <a:spLocks noChangeArrowheads="1"/>
          </p:cNvSpPr>
          <p:nvPr/>
        </p:nvSpPr>
        <p:spPr bwMode="auto">
          <a:xfrm>
            <a:off x="1524000" y="3429635"/>
            <a:ext cx="6324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eaLnBrk="1" hangingPunct="1">
              <a:buClrTx/>
              <a:buSzTx/>
              <a:buFontTx/>
              <a:buNone/>
            </a:pPr>
            <a:r>
              <a:rPr kumimoji="0" lang="en-US" sz="2000" dirty="0">
                <a:latin typeface="Arial" charset="0"/>
              </a:rPr>
              <a:t>For developer solutions, you will specify and configure your matchcode in your calling application code</a:t>
            </a:r>
          </a:p>
          <a:p>
            <a:pPr marL="0" eaLnBrk="1" hangingPunct="1">
              <a:buClrTx/>
              <a:buSzTx/>
              <a:buFontTx/>
              <a:buNone/>
            </a:pPr>
            <a:endParaRPr kumimoji="0" lang="en-US" sz="2000" dirty="0">
              <a:latin typeface="Arial" charset="0"/>
            </a:endParaRPr>
          </a:p>
          <a:p>
            <a:pPr marL="0" eaLnBrk="1" hangingPunct="1">
              <a:buClrTx/>
              <a:buSzTx/>
              <a:buFontTx/>
              <a:buNone/>
            </a:pPr>
            <a:r>
              <a:rPr kumimoji="0" lang="en-US" sz="2000" dirty="0">
                <a:latin typeface="Arial" charset="0"/>
              </a:rPr>
              <a:t>See additional MatchUp documentation for specific order of operations.</a:t>
            </a:r>
          </a:p>
        </p:txBody>
      </p:sp>
    </p:spTree>
    <p:extLst>
      <p:ext uri="{BB962C8B-B14F-4D97-AF65-F5344CB8AC3E}">
        <p14:creationId xmlns:p14="http://schemas.microsoft.com/office/powerpoint/2010/main" val="1759107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1600200" y="2057400"/>
            <a:ext cx="6172200" cy="914400"/>
          </a:xfrm>
        </p:spPr>
        <p:txBody>
          <a:bodyPr/>
          <a:lstStyle/>
          <a:p>
            <a:pPr eaLnBrk="1" hangingPunct="1">
              <a:buFontTx/>
              <a:buNone/>
            </a:pPr>
            <a:r>
              <a:rPr lang="en-US" sz="2800" dirty="0">
                <a:latin typeface="Arial" charset="0"/>
              </a:rPr>
              <a:t>Why the difference between Global and Domestic matchcode logic?</a:t>
            </a:r>
          </a:p>
        </p:txBody>
      </p:sp>
      <p:sp>
        <p:nvSpPr>
          <p:cNvPr id="7" name="Slide Number Placeholder 6"/>
          <p:cNvSpPr>
            <a:spLocks noGrp="1"/>
          </p:cNvSpPr>
          <p:nvPr>
            <p:ph type="sldNum" sz="quarter" idx="12"/>
          </p:nvPr>
        </p:nvSpPr>
        <p:spPr/>
        <p:txBody>
          <a:bodyPr/>
          <a:lstStyle/>
          <a:p>
            <a:pPr>
              <a:defRPr/>
            </a:pPr>
            <a:fld id="{E1367F69-C715-4199-A119-AB565309226A}" type="slidenum">
              <a:rPr lang="en-US"/>
              <a:pPr>
                <a:defRPr/>
              </a:pPr>
              <a:t>22</a:t>
            </a:fld>
            <a:endParaRPr lang="en-US" dirty="0"/>
          </a:p>
        </p:txBody>
      </p:sp>
      <p:sp>
        <p:nvSpPr>
          <p:cNvPr id="6" name="Rectangle 7"/>
          <p:cNvSpPr>
            <a:spLocks noGrp="1" noChangeArrowheads="1"/>
          </p:cNvSpPr>
          <p:nvPr>
            <p:ph type="title"/>
          </p:nvPr>
        </p:nvSpPr>
        <p:spPr>
          <a:xfrm>
            <a:off x="457200" y="457200"/>
            <a:ext cx="8229600" cy="990600"/>
          </a:xfrm>
          <a:noFill/>
        </p:spPr>
        <p:txBody>
          <a:bodyPr/>
          <a:lstStyle/>
          <a:p>
            <a:pPr eaLnBrk="1" hangingPunct="1"/>
            <a:r>
              <a:rPr lang="en-US" dirty="0">
                <a:latin typeface="+mn-lt"/>
              </a:rPr>
              <a:t>Global Processing</a:t>
            </a:r>
          </a:p>
        </p:txBody>
      </p:sp>
      <p:sp>
        <p:nvSpPr>
          <p:cNvPr id="8" name="Rectangle 3"/>
          <p:cNvSpPr txBox="1">
            <a:spLocks noChangeArrowheads="1"/>
          </p:cNvSpPr>
          <p:nvPr/>
        </p:nvSpPr>
        <p:spPr bwMode="auto">
          <a:xfrm>
            <a:off x="1524000" y="3429635"/>
            <a:ext cx="6324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eaLnBrk="1" hangingPunct="1">
              <a:buClrTx/>
              <a:buSzTx/>
              <a:buFontTx/>
              <a:buNone/>
            </a:pPr>
            <a:r>
              <a:rPr kumimoji="0" lang="en-US" sz="2000" dirty="0">
                <a:latin typeface="Arial" charset="0"/>
              </a:rPr>
              <a:t>Global Deduping relies on our Global Address Object’s address splitter to parse the numerous possible global address patterns</a:t>
            </a:r>
          </a:p>
          <a:p>
            <a:pPr marL="0" eaLnBrk="1" hangingPunct="1">
              <a:buClrTx/>
              <a:buSzTx/>
              <a:buFontTx/>
              <a:buNone/>
            </a:pPr>
            <a:endParaRPr kumimoji="0" lang="en-US" sz="2000" dirty="0">
              <a:latin typeface="Arial" charset="0"/>
            </a:endParaRPr>
          </a:p>
          <a:p>
            <a:pPr marL="0" eaLnBrk="1" hangingPunct="1">
              <a:buClrTx/>
              <a:buSzTx/>
              <a:buFontTx/>
              <a:buNone/>
            </a:pPr>
            <a:r>
              <a:rPr kumimoji="0" lang="en-US" sz="2000" dirty="0">
                <a:latin typeface="Arial" charset="0"/>
              </a:rPr>
              <a:t>Postal codes are part of the full address line input for Global, not a separate mapped datatype.</a:t>
            </a:r>
          </a:p>
        </p:txBody>
      </p:sp>
    </p:spTree>
    <p:extLst>
      <p:ext uri="{BB962C8B-B14F-4D97-AF65-F5344CB8AC3E}">
        <p14:creationId xmlns:p14="http://schemas.microsoft.com/office/powerpoint/2010/main" val="1092304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title"/>
          </p:nvPr>
        </p:nvSpPr>
        <p:spPr>
          <a:xfrm>
            <a:off x="457200" y="457200"/>
            <a:ext cx="8229600" cy="990600"/>
          </a:xfrm>
          <a:noFill/>
        </p:spPr>
        <p:txBody>
          <a:bodyPr/>
          <a:lstStyle/>
          <a:p>
            <a:pPr eaLnBrk="1" hangingPunct="1"/>
            <a:r>
              <a:rPr lang="en-US" dirty="0">
                <a:latin typeface="+mn-lt"/>
              </a:rPr>
              <a:t>Global Processing</a:t>
            </a:r>
          </a:p>
        </p:txBody>
      </p:sp>
      <p:sp>
        <p:nvSpPr>
          <p:cNvPr id="12291" name="Rectangle 3"/>
          <p:cNvSpPr>
            <a:spLocks noGrp="1" noChangeArrowheads="1"/>
          </p:cNvSpPr>
          <p:nvPr>
            <p:ph idx="1"/>
          </p:nvPr>
        </p:nvSpPr>
        <p:spPr>
          <a:xfrm>
            <a:off x="1600200" y="2057400"/>
            <a:ext cx="6172200" cy="533400"/>
          </a:xfrm>
        </p:spPr>
        <p:txBody>
          <a:bodyPr/>
          <a:lstStyle/>
          <a:p>
            <a:pPr eaLnBrk="1" hangingPunct="1">
              <a:buFontTx/>
              <a:buNone/>
            </a:pPr>
            <a:r>
              <a:rPr lang="en-US" sz="2000" dirty="0">
                <a:latin typeface="Arial" charset="0"/>
              </a:rPr>
              <a:t>Encoding – functionality has been added so the user can specify the encoding of the database</a:t>
            </a:r>
          </a:p>
        </p:txBody>
      </p:sp>
      <p:sp>
        <p:nvSpPr>
          <p:cNvPr id="7" name="Slide Number Placeholder 6"/>
          <p:cNvSpPr>
            <a:spLocks noGrp="1"/>
          </p:cNvSpPr>
          <p:nvPr>
            <p:ph type="sldNum" sz="quarter" idx="12"/>
          </p:nvPr>
        </p:nvSpPr>
        <p:spPr/>
        <p:txBody>
          <a:bodyPr/>
          <a:lstStyle/>
          <a:p>
            <a:pPr>
              <a:defRPr/>
            </a:pPr>
            <a:fld id="{E1367F69-C715-4199-A119-AB565309226A}" type="slidenum">
              <a:rPr lang="en-US"/>
              <a:pPr>
                <a:defRPr/>
              </a:pPr>
              <a:t>23</a:t>
            </a:fld>
            <a:endParaRPr lang="en-US" dirty="0"/>
          </a:p>
        </p:txBody>
      </p:sp>
      <p:sp>
        <p:nvSpPr>
          <p:cNvPr id="6" name="Rectangle 3"/>
          <p:cNvSpPr txBox="1">
            <a:spLocks noChangeArrowheads="1"/>
          </p:cNvSpPr>
          <p:nvPr/>
        </p:nvSpPr>
        <p:spPr bwMode="auto">
          <a:xfrm>
            <a:off x="1600200" y="3276600"/>
            <a:ext cx="61722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ClrTx/>
              <a:buSzTx/>
              <a:buFontTx/>
              <a:buNone/>
            </a:pPr>
            <a:r>
              <a:rPr kumimoji="0" lang="en-US" sz="2000" dirty="0">
                <a:latin typeface="Arial" charset="0"/>
              </a:rPr>
              <a:t>Country specific matching – MatchUp relies on the </a:t>
            </a:r>
            <a:r>
              <a:rPr kumimoji="0" lang="en-US" sz="2000" dirty="0" err="1">
                <a:latin typeface="Arial" charset="0"/>
              </a:rPr>
              <a:t>GlobalAddress</a:t>
            </a:r>
            <a:r>
              <a:rPr kumimoji="0" lang="en-US" sz="2000" dirty="0">
                <a:latin typeface="Arial" charset="0"/>
              </a:rPr>
              <a:t> Object for Address parsing (but does not verify the address. This requires Country to be one of the matchcode components.</a:t>
            </a:r>
          </a:p>
        </p:txBody>
      </p:sp>
      <p:sp>
        <p:nvSpPr>
          <p:cNvPr id="8" name="Rectangle 3"/>
          <p:cNvSpPr txBox="1">
            <a:spLocks noChangeArrowheads="1"/>
          </p:cNvSpPr>
          <p:nvPr/>
        </p:nvSpPr>
        <p:spPr bwMode="auto">
          <a:xfrm>
            <a:off x="1600200" y="5181600"/>
            <a:ext cx="6172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ClrTx/>
              <a:buSzTx/>
              <a:buFontTx/>
              <a:buNone/>
            </a:pPr>
            <a:r>
              <a:rPr kumimoji="0" lang="en-US" sz="2000" dirty="0">
                <a:latin typeface="Arial" charset="0"/>
              </a:rPr>
              <a:t>Knowledgebase – we are carefully adding datatype keywords to the underlying </a:t>
            </a:r>
            <a:r>
              <a:rPr kumimoji="0" lang="en-US" sz="2000" dirty="0" err="1">
                <a:latin typeface="Arial" charset="0"/>
              </a:rPr>
              <a:t>datafiles</a:t>
            </a:r>
            <a:r>
              <a:rPr kumimoji="0" lang="en-US" sz="2000" dirty="0">
                <a:latin typeface="Arial" charset="0"/>
              </a:rPr>
              <a:t>. Ex: </a:t>
            </a:r>
            <a:r>
              <a:rPr kumimoji="0" lang="en-US" sz="2000" dirty="0" err="1">
                <a:latin typeface="Arial" charset="0"/>
              </a:rPr>
              <a:t>gmBH</a:t>
            </a:r>
            <a:endParaRPr kumimoji="0" lang="en-US" sz="2000" dirty="0">
              <a:latin typeface="Arial" charset="0"/>
            </a:endParaRPr>
          </a:p>
        </p:txBody>
      </p:sp>
    </p:spTree>
    <p:extLst>
      <p:ext uri="{BB962C8B-B14F-4D97-AF65-F5344CB8AC3E}">
        <p14:creationId xmlns:p14="http://schemas.microsoft.com/office/powerpoint/2010/main" val="1687760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title"/>
          </p:nvPr>
        </p:nvSpPr>
        <p:spPr>
          <a:xfrm>
            <a:off x="457200" y="457200"/>
            <a:ext cx="8229600" cy="990600"/>
          </a:xfrm>
          <a:noFill/>
        </p:spPr>
        <p:txBody>
          <a:bodyPr/>
          <a:lstStyle/>
          <a:p>
            <a:pPr eaLnBrk="1" hangingPunct="1"/>
            <a:r>
              <a:rPr lang="en-US" dirty="0">
                <a:latin typeface="+mn-lt"/>
              </a:rPr>
              <a:t>Additional Resources</a:t>
            </a:r>
          </a:p>
        </p:txBody>
      </p:sp>
      <p:sp>
        <p:nvSpPr>
          <p:cNvPr id="7" name="Slide Number Placeholder 6"/>
          <p:cNvSpPr>
            <a:spLocks noGrp="1"/>
          </p:cNvSpPr>
          <p:nvPr>
            <p:ph type="sldNum" sz="quarter" idx="12"/>
          </p:nvPr>
        </p:nvSpPr>
        <p:spPr/>
        <p:txBody>
          <a:bodyPr/>
          <a:lstStyle/>
          <a:p>
            <a:pPr>
              <a:defRPr/>
            </a:pPr>
            <a:fld id="{E1367F69-C715-4199-A119-AB565309226A}" type="slidenum">
              <a:rPr lang="en-US"/>
              <a:pPr>
                <a:defRPr/>
              </a:pPr>
              <a:t>24</a:t>
            </a:fld>
            <a:endParaRPr lang="en-US" dirty="0"/>
          </a:p>
        </p:txBody>
      </p:sp>
      <p:sp>
        <p:nvSpPr>
          <p:cNvPr id="6" name="Content Placeholder 2"/>
          <p:cNvSpPr>
            <a:spLocks noGrp="1"/>
          </p:cNvSpPr>
          <p:nvPr>
            <p:ph idx="1"/>
          </p:nvPr>
        </p:nvSpPr>
        <p:spPr>
          <a:xfrm>
            <a:off x="457200" y="1600200"/>
            <a:ext cx="8229600" cy="4525963"/>
          </a:xfrm>
        </p:spPr>
        <p:txBody>
          <a:bodyPr/>
          <a:lstStyle/>
          <a:p>
            <a:r>
              <a:rPr lang="en-US" dirty="0">
                <a:hlinkClick r:id="rId2"/>
              </a:rPr>
              <a:t>Melissa Data Wiki</a:t>
            </a:r>
            <a:endParaRPr lang="en-US" dirty="0"/>
          </a:p>
          <a:p>
            <a:r>
              <a:rPr lang="en-US" dirty="0"/>
              <a:t>MatchcodeEditor_Overview.pptx</a:t>
            </a:r>
          </a:p>
          <a:p>
            <a:r>
              <a:rPr lang="en-US" dirty="0"/>
              <a:t>InefficientMatchcode_Analysis.pptx</a:t>
            </a:r>
          </a:p>
          <a:p>
            <a:r>
              <a:rPr lang="en-US" dirty="0"/>
              <a:t>EditingMatchcodes.pptx (coming)</a:t>
            </a:r>
          </a:p>
          <a:p>
            <a:r>
              <a:rPr lang="en-US" dirty="0"/>
              <a:t>MatchUp_GUI.pptx</a:t>
            </a:r>
          </a:p>
          <a:p>
            <a:r>
              <a:rPr lang="en-US" dirty="0"/>
              <a:t>MatchUp_Object.pptx</a:t>
            </a:r>
          </a:p>
          <a:p>
            <a:r>
              <a:rPr lang="en-US" dirty="0"/>
              <a:t>MatchUp_SSIS.pptx</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09397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title"/>
          </p:nvPr>
        </p:nvSpPr>
        <p:spPr>
          <a:xfrm>
            <a:off x="457200" y="457200"/>
            <a:ext cx="8229600" cy="990600"/>
          </a:xfrm>
          <a:noFill/>
        </p:spPr>
        <p:txBody>
          <a:bodyPr/>
          <a:lstStyle/>
          <a:p>
            <a:pPr eaLnBrk="1" hangingPunct="1"/>
            <a:r>
              <a:rPr lang="en-US" dirty="0">
                <a:latin typeface="+mn-lt"/>
              </a:rPr>
              <a:t>Resources</a:t>
            </a:r>
          </a:p>
        </p:txBody>
      </p:sp>
      <p:sp>
        <p:nvSpPr>
          <p:cNvPr id="7" name="Slide Number Placeholder 6"/>
          <p:cNvSpPr>
            <a:spLocks noGrp="1"/>
          </p:cNvSpPr>
          <p:nvPr>
            <p:ph type="sldNum" sz="quarter" idx="12"/>
          </p:nvPr>
        </p:nvSpPr>
        <p:spPr/>
        <p:txBody>
          <a:bodyPr/>
          <a:lstStyle/>
          <a:p>
            <a:pPr>
              <a:defRPr/>
            </a:pPr>
            <a:fld id="{E1367F69-C715-4199-A119-AB565309226A}" type="slidenum">
              <a:rPr lang="en-US"/>
              <a:pPr>
                <a:defRPr/>
              </a:pPr>
              <a:t>25</a:t>
            </a:fld>
            <a:endParaRPr lang="en-US" dirty="0"/>
          </a:p>
        </p:txBody>
      </p:sp>
      <p:pic>
        <p:nvPicPr>
          <p:cNvPr id="3" name="Picture 2"/>
          <p:cNvPicPr>
            <a:picLocks noChangeAspect="1"/>
          </p:cNvPicPr>
          <p:nvPr/>
        </p:nvPicPr>
        <p:blipFill>
          <a:blip r:embed="rId2"/>
          <a:stretch>
            <a:fillRect/>
          </a:stretch>
        </p:blipFill>
        <p:spPr>
          <a:xfrm>
            <a:off x="914400" y="1406434"/>
            <a:ext cx="6195955" cy="5231247"/>
          </a:xfrm>
          <a:prstGeom prst="rect">
            <a:avLst/>
          </a:prstGeom>
        </p:spPr>
      </p:pic>
      <p:sp>
        <p:nvSpPr>
          <p:cNvPr id="12291" name="Rectangle 3"/>
          <p:cNvSpPr>
            <a:spLocks noGrp="1" noChangeArrowheads="1"/>
          </p:cNvSpPr>
          <p:nvPr>
            <p:ph idx="1"/>
          </p:nvPr>
        </p:nvSpPr>
        <p:spPr>
          <a:xfrm>
            <a:off x="4495800" y="3132455"/>
            <a:ext cx="6172200" cy="533400"/>
          </a:xfrm>
        </p:spPr>
        <p:txBody>
          <a:bodyPr/>
          <a:lstStyle/>
          <a:p>
            <a:pPr eaLnBrk="1" hangingPunct="1">
              <a:buFontTx/>
              <a:buNone/>
            </a:pPr>
            <a:r>
              <a:rPr lang="en-US" sz="2400" dirty="0">
                <a:latin typeface="Arial" charset="0"/>
                <a:hlinkClick r:id="rId3"/>
              </a:rPr>
              <a:t>Take me to this Online example</a:t>
            </a:r>
            <a:endParaRPr lang="en-US" sz="2400" dirty="0">
              <a:latin typeface="Arial" charset="0"/>
            </a:endParaRPr>
          </a:p>
        </p:txBody>
      </p:sp>
    </p:spTree>
    <p:extLst>
      <p:ext uri="{BB962C8B-B14F-4D97-AF65-F5344CB8AC3E}">
        <p14:creationId xmlns:p14="http://schemas.microsoft.com/office/powerpoint/2010/main" val="42875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476E811-0A3B-4693-92E3-70834C8263C6}" type="slidenum">
              <a:rPr lang="en-US" smtClean="0"/>
              <a:pPr>
                <a:defRPr/>
              </a:pPr>
              <a:t>26</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017587" y="931862"/>
            <a:ext cx="6983413" cy="5773738"/>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609600" y="2743200"/>
            <a:ext cx="7924800" cy="990600"/>
          </a:xfrm>
        </p:spPr>
        <p:txBody>
          <a:bodyPr/>
          <a:lstStyle/>
          <a:p>
            <a:pPr algn="ctr" eaLnBrk="1" hangingPunct="1">
              <a:buFontTx/>
              <a:buNone/>
            </a:pPr>
            <a:r>
              <a:rPr lang="en-US" sz="4800">
                <a:latin typeface="Arial" charset="0"/>
              </a:rPr>
              <a:t>Thank You</a:t>
            </a:r>
          </a:p>
        </p:txBody>
      </p:sp>
      <p:sp>
        <p:nvSpPr>
          <p:cNvPr id="7" name="Slide Number Placeholder 5"/>
          <p:cNvSpPr>
            <a:spLocks noGrp="1"/>
          </p:cNvSpPr>
          <p:nvPr>
            <p:ph type="sldNum" sz="quarter" idx="12"/>
          </p:nvPr>
        </p:nvSpPr>
        <p:spPr/>
        <p:txBody>
          <a:bodyPr/>
          <a:lstStyle/>
          <a:p>
            <a:pPr>
              <a:defRPr/>
            </a:pPr>
            <a:fld id="{C47AD2D9-39B2-4515-B1FB-C9A830FF15D1}" type="slidenum">
              <a:rPr lang="en-US"/>
              <a:pPr>
                <a:defRPr/>
              </a:pPr>
              <a:t>27</a:t>
            </a:fld>
            <a:endParaRPr lang="en-US" dirty="0"/>
          </a:p>
        </p:txBody>
      </p:sp>
      <p:pic>
        <p:nvPicPr>
          <p:cNvPr id="33796" name="Picture 5" descr="MD-logo-color-tag-low"/>
          <p:cNvPicPr>
            <a:picLocks noChangeAspect="1" noChangeArrowheads="1"/>
          </p:cNvPicPr>
          <p:nvPr/>
        </p:nvPicPr>
        <p:blipFill>
          <a:blip r:embed="rId2" cstate="print"/>
          <a:srcRect/>
          <a:stretch>
            <a:fillRect/>
          </a:stretch>
        </p:blipFill>
        <p:spPr bwMode="auto">
          <a:xfrm>
            <a:off x="3200400" y="4191000"/>
            <a:ext cx="2797175" cy="685800"/>
          </a:xfrm>
          <a:prstGeom prst="rect">
            <a:avLst/>
          </a:prstGeom>
          <a:noFill/>
          <a:ln w="9525">
            <a:noFill/>
            <a:miter lim="800000"/>
            <a:headEnd/>
            <a:tailEnd/>
          </a:ln>
        </p:spPr>
      </p:pic>
      <p:sp>
        <p:nvSpPr>
          <p:cNvPr id="33797" name="Text Box 6"/>
          <p:cNvSpPr txBox="1">
            <a:spLocks noChangeArrowheads="1"/>
          </p:cNvSpPr>
          <p:nvPr/>
        </p:nvSpPr>
        <p:spPr bwMode="auto">
          <a:xfrm>
            <a:off x="457200" y="5943600"/>
            <a:ext cx="2895600" cy="701675"/>
          </a:xfrm>
          <a:prstGeom prst="rect">
            <a:avLst/>
          </a:prstGeom>
          <a:noFill/>
          <a:ln w="9525" algn="ctr">
            <a:noFill/>
            <a:miter lim="800000"/>
            <a:headEnd/>
            <a:tailEnd/>
          </a:ln>
        </p:spPr>
        <p:txBody>
          <a:bodyPr>
            <a:spAutoFit/>
          </a:bodyPr>
          <a:lstStyle/>
          <a:p>
            <a:pPr marL="742950" indent="-285750">
              <a:spcBef>
                <a:spcPct val="50000"/>
              </a:spcBef>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86679D-45B3-4ED8-86E8-3599871F256B}"/>
              </a:ext>
            </a:extLst>
          </p:cNvPr>
          <p:cNvSpPr>
            <a:spLocks noGrp="1"/>
          </p:cNvSpPr>
          <p:nvPr>
            <p:ph type="sldNum" sz="quarter" idx="12"/>
          </p:nvPr>
        </p:nvSpPr>
        <p:spPr/>
        <p:txBody>
          <a:bodyPr/>
          <a:lstStyle/>
          <a:p>
            <a:pPr>
              <a:defRPr/>
            </a:pPr>
            <a:fld id="{EEA8592C-22D5-4362-BA39-E7ADF87735CA}" type="slidenum">
              <a:rPr lang="en-US" smtClean="0"/>
              <a:pPr>
                <a:defRPr/>
              </a:pPr>
              <a:t>3</a:t>
            </a:fld>
            <a:endParaRPr lang="en-US" dirty="0"/>
          </a:p>
        </p:txBody>
      </p:sp>
      <p:pic>
        <p:nvPicPr>
          <p:cNvPr id="5" name="Picture 4">
            <a:extLst>
              <a:ext uri="{FF2B5EF4-FFF2-40B4-BE49-F238E27FC236}">
                <a16:creationId xmlns:a16="http://schemas.microsoft.com/office/drawing/2014/main" id="{18F597BA-DBC7-4BAD-B9EF-192990B05755}"/>
              </a:ext>
            </a:extLst>
          </p:cNvPr>
          <p:cNvPicPr>
            <a:picLocks noChangeAspect="1"/>
          </p:cNvPicPr>
          <p:nvPr/>
        </p:nvPicPr>
        <p:blipFill>
          <a:blip r:embed="rId2"/>
          <a:stretch>
            <a:fillRect/>
          </a:stretch>
        </p:blipFill>
        <p:spPr>
          <a:xfrm rot="20291914">
            <a:off x="3895809" y="3148047"/>
            <a:ext cx="1352381" cy="561905"/>
          </a:xfrm>
          <a:prstGeom prst="rect">
            <a:avLst/>
          </a:prstGeom>
        </p:spPr>
      </p:pic>
      <p:pic>
        <p:nvPicPr>
          <p:cNvPr id="6" name="Picture 5">
            <a:extLst>
              <a:ext uri="{FF2B5EF4-FFF2-40B4-BE49-F238E27FC236}">
                <a16:creationId xmlns:a16="http://schemas.microsoft.com/office/drawing/2014/main" id="{A436F508-53FB-4E93-9CC5-5E24BD77B692}"/>
              </a:ext>
            </a:extLst>
          </p:cNvPr>
          <p:cNvPicPr>
            <a:picLocks noChangeAspect="1"/>
          </p:cNvPicPr>
          <p:nvPr/>
        </p:nvPicPr>
        <p:blipFill>
          <a:blip r:embed="rId3"/>
          <a:stretch>
            <a:fillRect/>
          </a:stretch>
        </p:blipFill>
        <p:spPr>
          <a:xfrm rot="996567">
            <a:off x="5877009" y="4648200"/>
            <a:ext cx="1352381" cy="628571"/>
          </a:xfrm>
          <a:prstGeom prst="rect">
            <a:avLst/>
          </a:prstGeom>
        </p:spPr>
      </p:pic>
      <p:pic>
        <p:nvPicPr>
          <p:cNvPr id="7" name="Picture 6">
            <a:extLst>
              <a:ext uri="{FF2B5EF4-FFF2-40B4-BE49-F238E27FC236}">
                <a16:creationId xmlns:a16="http://schemas.microsoft.com/office/drawing/2014/main" id="{44B8B8E7-722A-41EF-AA0A-558319B1ACA6}"/>
              </a:ext>
            </a:extLst>
          </p:cNvPr>
          <p:cNvPicPr>
            <a:picLocks noChangeAspect="1"/>
          </p:cNvPicPr>
          <p:nvPr/>
        </p:nvPicPr>
        <p:blipFill>
          <a:blip r:embed="rId4"/>
          <a:stretch>
            <a:fillRect/>
          </a:stretch>
        </p:blipFill>
        <p:spPr>
          <a:xfrm>
            <a:off x="1676400" y="4724400"/>
            <a:ext cx="1304762" cy="580952"/>
          </a:xfrm>
          <a:prstGeom prst="rect">
            <a:avLst/>
          </a:prstGeom>
        </p:spPr>
      </p:pic>
      <p:pic>
        <p:nvPicPr>
          <p:cNvPr id="8" name="Picture 7">
            <a:extLst>
              <a:ext uri="{FF2B5EF4-FFF2-40B4-BE49-F238E27FC236}">
                <a16:creationId xmlns:a16="http://schemas.microsoft.com/office/drawing/2014/main" id="{6DAD64EE-B84D-4A8C-AED2-CFF8A1C2945E}"/>
              </a:ext>
            </a:extLst>
          </p:cNvPr>
          <p:cNvPicPr>
            <a:picLocks noChangeAspect="1"/>
          </p:cNvPicPr>
          <p:nvPr/>
        </p:nvPicPr>
        <p:blipFill>
          <a:blip r:embed="rId5"/>
          <a:stretch>
            <a:fillRect/>
          </a:stretch>
        </p:blipFill>
        <p:spPr>
          <a:xfrm rot="17909886">
            <a:off x="1636716" y="2612248"/>
            <a:ext cx="1295238" cy="609524"/>
          </a:xfrm>
          <a:prstGeom prst="rect">
            <a:avLst/>
          </a:prstGeom>
        </p:spPr>
      </p:pic>
      <p:pic>
        <p:nvPicPr>
          <p:cNvPr id="9" name="Picture 8">
            <a:extLst>
              <a:ext uri="{FF2B5EF4-FFF2-40B4-BE49-F238E27FC236}">
                <a16:creationId xmlns:a16="http://schemas.microsoft.com/office/drawing/2014/main" id="{8DE5007F-FAE9-490B-86FB-EFDE2FD6E2C1}"/>
              </a:ext>
            </a:extLst>
          </p:cNvPr>
          <p:cNvPicPr>
            <a:picLocks noChangeAspect="1"/>
          </p:cNvPicPr>
          <p:nvPr/>
        </p:nvPicPr>
        <p:blipFill>
          <a:blip r:embed="rId6"/>
          <a:stretch>
            <a:fillRect/>
          </a:stretch>
        </p:blipFill>
        <p:spPr>
          <a:xfrm>
            <a:off x="5620928" y="2085212"/>
            <a:ext cx="1323810" cy="609524"/>
          </a:xfrm>
          <a:prstGeom prst="rect">
            <a:avLst/>
          </a:prstGeom>
        </p:spPr>
      </p:pic>
      <p:pic>
        <p:nvPicPr>
          <p:cNvPr id="11" name="Picture 10">
            <a:extLst>
              <a:ext uri="{FF2B5EF4-FFF2-40B4-BE49-F238E27FC236}">
                <a16:creationId xmlns:a16="http://schemas.microsoft.com/office/drawing/2014/main" id="{30F13D37-D8FE-4405-A5AE-A3D1C2233F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93387">
            <a:off x="3691740" y="4696168"/>
            <a:ext cx="795688" cy="795688"/>
          </a:xfrm>
          <a:prstGeom prst="rect">
            <a:avLst/>
          </a:prstGeom>
        </p:spPr>
      </p:pic>
      <p:pic>
        <p:nvPicPr>
          <p:cNvPr id="13" name="Picture 12">
            <a:extLst>
              <a:ext uri="{FF2B5EF4-FFF2-40B4-BE49-F238E27FC236}">
                <a16:creationId xmlns:a16="http://schemas.microsoft.com/office/drawing/2014/main" id="{75398CB1-88D2-4C42-9328-C063423148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222332">
            <a:off x="1845424" y="1690570"/>
            <a:ext cx="713100" cy="713100"/>
          </a:xfrm>
          <a:prstGeom prst="rect">
            <a:avLst/>
          </a:prstGeom>
        </p:spPr>
      </p:pic>
      <p:pic>
        <p:nvPicPr>
          <p:cNvPr id="15" name="Picture 14">
            <a:extLst>
              <a:ext uri="{FF2B5EF4-FFF2-40B4-BE49-F238E27FC236}">
                <a16:creationId xmlns:a16="http://schemas.microsoft.com/office/drawing/2014/main" id="{3CDEA86C-0B51-4A21-B2AD-416D651972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059" y="4088678"/>
            <a:ext cx="758696" cy="758696"/>
          </a:xfrm>
          <a:prstGeom prst="rect">
            <a:avLst/>
          </a:prstGeom>
        </p:spPr>
      </p:pic>
      <p:pic>
        <p:nvPicPr>
          <p:cNvPr id="17" name="Picture 16">
            <a:extLst>
              <a:ext uri="{FF2B5EF4-FFF2-40B4-BE49-F238E27FC236}">
                <a16:creationId xmlns:a16="http://schemas.microsoft.com/office/drawing/2014/main" id="{6D8BF437-F463-48D0-81F8-4BE250730E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6400" y="3429000"/>
            <a:ext cx="914400" cy="914400"/>
          </a:xfrm>
          <a:prstGeom prst="rect">
            <a:avLst/>
          </a:prstGeom>
        </p:spPr>
      </p:pic>
      <p:pic>
        <p:nvPicPr>
          <p:cNvPr id="19" name="Picture 18">
            <a:extLst>
              <a:ext uri="{FF2B5EF4-FFF2-40B4-BE49-F238E27FC236}">
                <a16:creationId xmlns:a16="http://schemas.microsoft.com/office/drawing/2014/main" id="{490F3114-64FA-4DC2-9254-F60FCD0725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0703" y="3551559"/>
            <a:ext cx="1044654" cy="1044654"/>
          </a:xfrm>
          <a:prstGeom prst="rect">
            <a:avLst/>
          </a:prstGeom>
        </p:spPr>
      </p:pic>
      <p:pic>
        <p:nvPicPr>
          <p:cNvPr id="21" name="Picture 20">
            <a:extLst>
              <a:ext uri="{FF2B5EF4-FFF2-40B4-BE49-F238E27FC236}">
                <a16:creationId xmlns:a16="http://schemas.microsoft.com/office/drawing/2014/main" id="{5A235192-AFBB-4769-BD67-3702CA15B6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2187" y="1447800"/>
            <a:ext cx="942174" cy="942174"/>
          </a:xfrm>
          <a:prstGeom prst="rect">
            <a:avLst/>
          </a:prstGeom>
        </p:spPr>
      </p:pic>
      <p:pic>
        <p:nvPicPr>
          <p:cNvPr id="23" name="Picture 22">
            <a:extLst>
              <a:ext uri="{FF2B5EF4-FFF2-40B4-BE49-F238E27FC236}">
                <a16:creationId xmlns:a16="http://schemas.microsoft.com/office/drawing/2014/main" id="{C1383CB9-3E3F-42BE-99D1-005DC53B48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291469">
            <a:off x="3250259" y="1284285"/>
            <a:ext cx="725735" cy="725735"/>
          </a:xfrm>
          <a:prstGeom prst="rect">
            <a:avLst/>
          </a:prstGeom>
        </p:spPr>
      </p:pic>
      <p:pic>
        <p:nvPicPr>
          <p:cNvPr id="25" name="Picture 24">
            <a:extLst>
              <a:ext uri="{FF2B5EF4-FFF2-40B4-BE49-F238E27FC236}">
                <a16:creationId xmlns:a16="http://schemas.microsoft.com/office/drawing/2014/main" id="{4D84790A-D108-4C35-B5DD-CE13D91892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2169" y="5154212"/>
            <a:ext cx="1219200" cy="1219200"/>
          </a:xfrm>
          <a:prstGeom prst="rect">
            <a:avLst/>
          </a:prstGeom>
        </p:spPr>
      </p:pic>
      <p:pic>
        <p:nvPicPr>
          <p:cNvPr id="27" name="Picture 26">
            <a:extLst>
              <a:ext uri="{FF2B5EF4-FFF2-40B4-BE49-F238E27FC236}">
                <a16:creationId xmlns:a16="http://schemas.microsoft.com/office/drawing/2014/main" id="{412220B2-327D-4AAC-B209-ACFDD7BA66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7307" y="3248826"/>
            <a:ext cx="1219200" cy="1219200"/>
          </a:xfrm>
          <a:prstGeom prst="rect">
            <a:avLst/>
          </a:prstGeom>
        </p:spPr>
      </p:pic>
      <p:sp>
        <p:nvSpPr>
          <p:cNvPr id="28" name="TextBox 27">
            <a:extLst>
              <a:ext uri="{FF2B5EF4-FFF2-40B4-BE49-F238E27FC236}">
                <a16:creationId xmlns:a16="http://schemas.microsoft.com/office/drawing/2014/main" id="{63A447C5-6DB1-488F-A590-90271B47CF34}"/>
              </a:ext>
            </a:extLst>
          </p:cNvPr>
          <p:cNvSpPr txBox="1"/>
          <p:nvPr/>
        </p:nvSpPr>
        <p:spPr>
          <a:xfrm>
            <a:off x="1143000" y="762000"/>
            <a:ext cx="5029200" cy="707886"/>
          </a:xfrm>
          <a:prstGeom prst="rect">
            <a:avLst/>
          </a:prstGeom>
          <a:noFill/>
        </p:spPr>
        <p:txBody>
          <a:bodyPr wrap="square" rtlCol="0">
            <a:spAutoFit/>
          </a:bodyPr>
          <a:lstStyle/>
          <a:p>
            <a:pPr algn="ctr"/>
            <a:r>
              <a:rPr lang="en-US" sz="2000" dirty="0">
                <a:solidFill>
                  <a:srgbClr val="00B050"/>
                </a:solidFill>
                <a:latin typeface="Swis721 BT"/>
              </a:rPr>
              <a:t>Introduction: MatchUp got started partly because of this problem – too much mail!</a:t>
            </a:r>
          </a:p>
        </p:txBody>
      </p:sp>
    </p:spTree>
    <p:extLst>
      <p:ext uri="{BB962C8B-B14F-4D97-AF65-F5344CB8AC3E}">
        <p14:creationId xmlns:p14="http://schemas.microsoft.com/office/powerpoint/2010/main" val="969746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5FC9852-1392-413D-A980-97E8CB30E651}"/>
              </a:ext>
            </a:extLst>
          </p:cNvPr>
          <p:cNvSpPr>
            <a:spLocks noGrp="1"/>
          </p:cNvSpPr>
          <p:nvPr>
            <p:ph type="subTitle" idx="1"/>
          </p:nvPr>
        </p:nvSpPr>
        <p:spPr>
          <a:xfrm>
            <a:off x="1371600" y="5410200"/>
            <a:ext cx="6400800" cy="749300"/>
          </a:xfrm>
        </p:spPr>
        <p:txBody>
          <a:bodyPr/>
          <a:lstStyle/>
          <a:p>
            <a:r>
              <a:rPr lang="en-US" sz="2000" dirty="0">
                <a:solidFill>
                  <a:srgbClr val="00B050"/>
                </a:solidFill>
              </a:rPr>
              <a:t>Today, the problem is more like this. How did all these get in our system, and how do we resolve them?</a:t>
            </a:r>
          </a:p>
        </p:txBody>
      </p:sp>
      <p:sp>
        <p:nvSpPr>
          <p:cNvPr id="4" name="Slide Number Placeholder 3">
            <a:extLst>
              <a:ext uri="{FF2B5EF4-FFF2-40B4-BE49-F238E27FC236}">
                <a16:creationId xmlns:a16="http://schemas.microsoft.com/office/drawing/2014/main" id="{FC2540A9-BFAF-4020-B594-B0568E6CD964}"/>
              </a:ext>
            </a:extLst>
          </p:cNvPr>
          <p:cNvSpPr>
            <a:spLocks noGrp="1"/>
          </p:cNvSpPr>
          <p:nvPr>
            <p:ph type="sldNum" sz="quarter" idx="12"/>
          </p:nvPr>
        </p:nvSpPr>
        <p:spPr/>
        <p:txBody>
          <a:bodyPr/>
          <a:lstStyle/>
          <a:p>
            <a:pPr>
              <a:defRPr/>
            </a:pPr>
            <a:fld id="{EEA8592C-22D5-4362-BA39-E7ADF87735CA}" type="slidenum">
              <a:rPr lang="en-US" smtClean="0"/>
              <a:pPr>
                <a:defRPr/>
              </a:pPr>
              <a:t>4</a:t>
            </a:fld>
            <a:endParaRPr lang="en-US" dirty="0"/>
          </a:p>
        </p:txBody>
      </p:sp>
      <p:pic>
        <p:nvPicPr>
          <p:cNvPr id="6" name="Picture 5">
            <a:extLst>
              <a:ext uri="{FF2B5EF4-FFF2-40B4-BE49-F238E27FC236}">
                <a16:creationId xmlns:a16="http://schemas.microsoft.com/office/drawing/2014/main" id="{040F3EC7-BCB1-494B-AB6F-1C15572149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64246"/>
            <a:ext cx="2438400" cy="3383954"/>
          </a:xfrm>
          <a:prstGeom prst="rect">
            <a:avLst/>
          </a:prstGeom>
        </p:spPr>
      </p:pic>
      <p:graphicFrame>
        <p:nvGraphicFramePr>
          <p:cNvPr id="8" name="Table 7">
            <a:extLst>
              <a:ext uri="{FF2B5EF4-FFF2-40B4-BE49-F238E27FC236}">
                <a16:creationId xmlns:a16="http://schemas.microsoft.com/office/drawing/2014/main" id="{65690D2E-D247-474A-832B-46ACA4C2A442}"/>
              </a:ext>
            </a:extLst>
          </p:cNvPr>
          <p:cNvGraphicFramePr>
            <a:graphicFrameLocks noGrp="1"/>
          </p:cNvGraphicFramePr>
          <p:nvPr>
            <p:extLst>
              <p:ext uri="{D42A27DB-BD31-4B8C-83A1-F6EECF244321}">
                <p14:modId xmlns:p14="http://schemas.microsoft.com/office/powerpoint/2010/main" val="2701684011"/>
              </p:ext>
            </p:extLst>
          </p:nvPr>
        </p:nvGraphicFramePr>
        <p:xfrm>
          <a:off x="2133600" y="2514600"/>
          <a:ext cx="6451599" cy="2463165"/>
        </p:xfrm>
        <a:graphic>
          <a:graphicData uri="http://schemas.openxmlformats.org/drawingml/2006/table">
            <a:tbl>
              <a:tblPr>
                <a:tableStyleId>{5C22544A-7EE6-4342-B048-85BDC9FD1C3A}</a:tableStyleId>
              </a:tblPr>
              <a:tblGrid>
                <a:gridCol w="1205314">
                  <a:extLst>
                    <a:ext uri="{9D8B030D-6E8A-4147-A177-3AD203B41FA5}">
                      <a16:colId xmlns:a16="http://schemas.microsoft.com/office/drawing/2014/main" val="2288172395"/>
                    </a:ext>
                  </a:extLst>
                </a:gridCol>
                <a:gridCol w="1294126">
                  <a:extLst>
                    <a:ext uri="{9D8B030D-6E8A-4147-A177-3AD203B41FA5}">
                      <a16:colId xmlns:a16="http://schemas.microsoft.com/office/drawing/2014/main" val="138982521"/>
                    </a:ext>
                  </a:extLst>
                </a:gridCol>
                <a:gridCol w="1474923">
                  <a:extLst>
                    <a:ext uri="{9D8B030D-6E8A-4147-A177-3AD203B41FA5}">
                      <a16:colId xmlns:a16="http://schemas.microsoft.com/office/drawing/2014/main" val="874959903"/>
                    </a:ext>
                  </a:extLst>
                </a:gridCol>
                <a:gridCol w="1002313">
                  <a:extLst>
                    <a:ext uri="{9D8B030D-6E8A-4147-A177-3AD203B41FA5}">
                      <a16:colId xmlns:a16="http://schemas.microsoft.com/office/drawing/2014/main" val="3235350641"/>
                    </a:ext>
                  </a:extLst>
                </a:gridCol>
                <a:gridCol w="1474923">
                  <a:extLst>
                    <a:ext uri="{9D8B030D-6E8A-4147-A177-3AD203B41FA5}">
                      <a16:colId xmlns:a16="http://schemas.microsoft.com/office/drawing/2014/main" val="3812058958"/>
                    </a:ext>
                  </a:extLst>
                </a:gridCol>
              </a:tblGrid>
              <a:tr h="146685">
                <a:tc>
                  <a:txBody>
                    <a:bodyPr/>
                    <a:lstStyle/>
                    <a:p>
                      <a:pPr algn="l" fontAlgn="b"/>
                      <a:r>
                        <a:rPr lang="en-US" sz="1100" u="none" strike="noStrike">
                          <a:effectLst/>
                        </a:rPr>
                        <a:t>NAME</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ADDRESS</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CSZ</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PHONE</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EMAIL</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06224691"/>
                  </a:ext>
                </a:extLst>
              </a:tr>
              <a:tr h="190500">
                <a:tc>
                  <a:txBody>
                    <a:bodyPr/>
                    <a:lstStyle/>
                    <a:p>
                      <a:pPr algn="l" fontAlgn="b"/>
                      <a:r>
                        <a:rPr lang="en-US" sz="1100" u="none" strike="noStrike">
                          <a:effectLst/>
                        </a:rPr>
                        <a:t>Mary Smith MD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12 Main Street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Anytown, CA 99999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999-999-2000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3794852"/>
                  </a:ext>
                </a:extLst>
              </a:tr>
              <a:tr h="190500">
                <a:tc>
                  <a:txBody>
                    <a:bodyPr/>
                    <a:lstStyle/>
                    <a:p>
                      <a:pPr algn="l" fontAlgn="b"/>
                      <a:r>
                        <a:rPr lang="en-US" sz="1100" u="none" strike="noStrike" dirty="0">
                          <a:effectLst/>
                        </a:rPr>
                        <a:t>John Smith Jr</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12 Main St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Anytown, CA 99999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555-444-1234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john@smithhouse.com</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5202231"/>
                  </a:ext>
                </a:extLst>
              </a:tr>
              <a:tr h="190500">
                <a:tc>
                  <a:txBody>
                    <a:bodyPr/>
                    <a:lstStyle/>
                    <a:p>
                      <a:pPr algn="l" fontAlgn="b"/>
                      <a:r>
                        <a:rPr lang="en-US" sz="1100" u="none" strike="noStrike" dirty="0">
                          <a:effectLst/>
                        </a:rPr>
                        <a:t>John L Smith DDS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Twelve Main St</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Anytown, CA 99999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555-444-1234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2105738"/>
                  </a:ext>
                </a:extLst>
              </a:tr>
              <a:tr h="190500">
                <a:tc>
                  <a:txBody>
                    <a:bodyPr/>
                    <a:lstStyle/>
                    <a:p>
                      <a:pPr algn="l" fontAlgn="b"/>
                      <a:r>
                        <a:rPr lang="en-US" sz="1100" u="none" strike="noStrike">
                          <a:effectLst/>
                        </a:rPr>
                        <a:t>Mr John Smith Jr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12 Main St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Anytown, CA 99999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john@work.com</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42032088"/>
                  </a:ext>
                </a:extLst>
              </a:tr>
              <a:tr h="190500">
                <a:tc>
                  <a:txBody>
                    <a:bodyPr/>
                    <a:lstStyle/>
                    <a:p>
                      <a:pPr algn="l" fontAlgn="b"/>
                      <a:r>
                        <a:rPr lang="en-US" sz="1100" u="none" strike="noStrike">
                          <a:effectLst/>
                        </a:rPr>
                        <a:t>John Smith Jr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12 Main St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Anytown, CA 99999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555-444-1234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7771748"/>
                  </a:ext>
                </a:extLst>
              </a:tr>
              <a:tr h="190500">
                <a:tc>
                  <a:txBody>
                    <a:bodyPr/>
                    <a:lstStyle/>
                    <a:p>
                      <a:pPr algn="l" fontAlgn="b"/>
                      <a:r>
                        <a:rPr lang="en-US" sz="1100" u="none" strike="noStrike" dirty="0">
                          <a:effectLst/>
                        </a:rPr>
                        <a:t>Billy Smith</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Anytown, CA 99999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555-200-6666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billy43@gaming.com</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3783549"/>
                  </a:ext>
                </a:extLst>
              </a:tr>
              <a:tr h="190500">
                <a:tc>
                  <a:txBody>
                    <a:bodyPr/>
                    <a:lstStyle/>
                    <a:p>
                      <a:pPr algn="l" fontAlgn="b"/>
                      <a:r>
                        <a:rPr lang="en-US" sz="1100" u="none" strike="noStrike" dirty="0">
                          <a:effectLst/>
                        </a:rPr>
                        <a:t>Billy Smith</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12 Main St</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Anytown, CA 99999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billy44@gaming.com</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96007887"/>
                  </a:ext>
                </a:extLst>
              </a:tr>
              <a:tr h="190500">
                <a:tc>
                  <a:txBody>
                    <a:bodyPr/>
                    <a:lstStyle/>
                    <a:p>
                      <a:pPr algn="l" fontAlgn="b"/>
                      <a:r>
                        <a:rPr lang="en-US" sz="1100" u="none" strike="noStrike" dirty="0">
                          <a:effectLst/>
                        </a:rPr>
                        <a:t>John Smith Jr</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12 Main St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Anytown, CA 99999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555-200-6666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billy45@gaming.com</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10394337"/>
                  </a:ext>
                </a:extLst>
              </a:tr>
              <a:tr h="190500">
                <a:tc>
                  <a:txBody>
                    <a:bodyPr/>
                    <a:lstStyle/>
                    <a:p>
                      <a:pPr algn="l" fontAlgn="b"/>
                      <a:r>
                        <a:rPr lang="en-US" sz="1100" u="none" strike="noStrike" dirty="0">
                          <a:effectLst/>
                        </a:rPr>
                        <a:t>Maria Smith</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4 Campus Way, Rm 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Collegeville, CA 99999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737-115-8844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maria@college.edu</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60870808"/>
                  </a:ext>
                </a:extLst>
              </a:tr>
              <a:tr h="190500">
                <a:tc>
                  <a:txBody>
                    <a:bodyPr/>
                    <a:lstStyle/>
                    <a:p>
                      <a:pPr algn="l" fontAlgn="b"/>
                      <a:r>
                        <a:rPr lang="en-US" sz="1100" u="none" strike="noStrike" dirty="0">
                          <a:effectLst/>
                        </a:rPr>
                        <a:t>Maria Smith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12 Main St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Anytown, CA 99999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737-115-8844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36523749"/>
                  </a:ext>
                </a:extLst>
              </a:tr>
              <a:tr h="190500">
                <a:tc>
                  <a:txBody>
                    <a:bodyPr/>
                    <a:lstStyle/>
                    <a:p>
                      <a:pPr algn="l" fontAlgn="b"/>
                      <a:r>
                        <a:rPr lang="en-US" sz="1100" u="none" strike="noStrike">
                          <a:effectLst/>
                        </a:rPr>
                        <a:t>Dr. Mary Smith</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Anytown, CA 99999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999-999-2000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m.smith@lab.edu</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98760874"/>
                  </a:ext>
                </a:extLst>
              </a:tr>
              <a:tr h="190500">
                <a:tc>
                  <a:txBody>
                    <a:bodyPr/>
                    <a:lstStyle/>
                    <a:p>
                      <a:pPr algn="l" fontAlgn="b"/>
                      <a:r>
                        <a:rPr lang="en-US" sz="1100" u="none" strike="noStrike">
                          <a:effectLst/>
                        </a:rPr>
                        <a:t>John Smith Jr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12 Main St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Anytown, CA 99999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555-444-1234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02772947"/>
                  </a:ext>
                </a:extLst>
              </a:tr>
            </a:tbl>
          </a:graphicData>
        </a:graphic>
      </p:graphicFrame>
      <p:pic>
        <p:nvPicPr>
          <p:cNvPr id="2" name="Picture 1">
            <a:extLst>
              <a:ext uri="{FF2B5EF4-FFF2-40B4-BE49-F238E27FC236}">
                <a16:creationId xmlns:a16="http://schemas.microsoft.com/office/drawing/2014/main" id="{D56E8584-1E51-4522-87CD-428DA7226B35}"/>
              </a:ext>
            </a:extLst>
          </p:cNvPr>
          <p:cNvPicPr>
            <a:picLocks noChangeAspect="1"/>
          </p:cNvPicPr>
          <p:nvPr/>
        </p:nvPicPr>
        <p:blipFill>
          <a:blip r:embed="rId3"/>
          <a:stretch>
            <a:fillRect/>
          </a:stretch>
        </p:blipFill>
        <p:spPr>
          <a:xfrm>
            <a:off x="2128935" y="5155192"/>
            <a:ext cx="6451599" cy="228571"/>
          </a:xfrm>
          <a:prstGeom prst="rect">
            <a:avLst/>
          </a:prstGeom>
        </p:spPr>
      </p:pic>
    </p:spTree>
    <p:extLst>
      <p:ext uri="{BB962C8B-B14F-4D97-AF65-F5344CB8AC3E}">
        <p14:creationId xmlns:p14="http://schemas.microsoft.com/office/powerpoint/2010/main" val="2628828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22B495E3-6885-4F56-B6B8-49D6911A39E8}" type="slidenum">
              <a:rPr lang="en-US" smtClean="0"/>
              <a:pPr/>
              <a:t>5</a:t>
            </a:fld>
            <a:endParaRPr lang="en-US"/>
          </a:p>
        </p:txBody>
      </p:sp>
      <p:sp>
        <p:nvSpPr>
          <p:cNvPr id="13" name="TextBox 12"/>
          <p:cNvSpPr txBox="1"/>
          <p:nvPr/>
        </p:nvSpPr>
        <p:spPr>
          <a:xfrm>
            <a:off x="2819400" y="762000"/>
            <a:ext cx="3352800" cy="707886"/>
          </a:xfrm>
          <a:prstGeom prst="rect">
            <a:avLst/>
          </a:prstGeom>
          <a:noFill/>
        </p:spPr>
        <p:txBody>
          <a:bodyPr wrap="square" rtlCol="0">
            <a:spAutoFit/>
          </a:bodyPr>
          <a:lstStyle/>
          <a:p>
            <a:pPr algn="ctr"/>
            <a:r>
              <a:rPr lang="en-US" sz="4000" dirty="0">
                <a:latin typeface="Swis721 BT"/>
              </a:rPr>
              <a:t>Introduction</a:t>
            </a:r>
          </a:p>
        </p:txBody>
      </p:sp>
      <p:sp>
        <p:nvSpPr>
          <p:cNvPr id="16" name="Rectangle 15"/>
          <p:cNvSpPr/>
          <p:nvPr/>
        </p:nvSpPr>
        <p:spPr>
          <a:xfrm>
            <a:off x="1219200" y="1676400"/>
            <a:ext cx="7086600" cy="3748719"/>
          </a:xfrm>
          <a:prstGeom prst="rect">
            <a:avLst/>
          </a:prstGeom>
        </p:spPr>
        <p:txBody>
          <a:bodyPr wrap="square">
            <a:spAutoFit/>
          </a:bodyPr>
          <a:lstStyle/>
          <a:p>
            <a:pPr eaLnBrk="1" hangingPunct="1"/>
            <a:r>
              <a:rPr lang="en-US" sz="1800" dirty="0">
                <a:latin typeface="Arial" charset="0"/>
                <a:cs typeface="Arial" charset="0"/>
              </a:rPr>
              <a:t>MatchUp can…</a:t>
            </a:r>
          </a:p>
          <a:p>
            <a:pPr eaLnBrk="1" hangingPunct="1">
              <a:buFontTx/>
              <a:buNone/>
            </a:pPr>
            <a:endParaRPr lang="en-US" sz="1800" dirty="0">
              <a:latin typeface="Arial" charset="0"/>
              <a:cs typeface="Arial" charset="0"/>
            </a:endParaRPr>
          </a:p>
          <a:p>
            <a:pPr eaLnBrk="1" hangingPunct="1">
              <a:buFontTx/>
              <a:buNone/>
            </a:pPr>
            <a:r>
              <a:rPr lang="en-US" sz="1800" dirty="0">
                <a:latin typeface="Arial" charset="0"/>
                <a:cs typeface="Arial" charset="0"/>
              </a:rPr>
              <a:t>Process files with different structures, field names, types or lengths and output the results to your choice of file types or database formats. FLEXIBLE.</a:t>
            </a:r>
          </a:p>
          <a:p>
            <a:pPr eaLnBrk="1" hangingPunct="1">
              <a:buFontTx/>
              <a:buNone/>
            </a:pPr>
            <a:r>
              <a:rPr lang="en-US" sz="1800" dirty="0">
                <a:latin typeface="Arial" charset="0"/>
                <a:cs typeface="Arial" charset="0"/>
              </a:rPr>
              <a:t> </a:t>
            </a:r>
          </a:p>
          <a:p>
            <a:pPr eaLnBrk="1" hangingPunct="1">
              <a:buFontTx/>
              <a:buNone/>
            </a:pPr>
            <a:r>
              <a:rPr lang="en-US" sz="1800" dirty="0">
                <a:latin typeface="Arial" charset="0"/>
                <a:cs typeface="Arial" charset="0"/>
              </a:rPr>
              <a:t>Process multiple matchcodes (matching criteria) in a single pass, each of which can be made of any part(s) of any field(s) you designate. UNLIMITED MATCHING </a:t>
            </a:r>
          </a:p>
          <a:p>
            <a:pPr eaLnBrk="1" hangingPunct="1">
              <a:buFontTx/>
              <a:buNone/>
            </a:pPr>
            <a:endParaRPr lang="en-US" sz="1800" dirty="0">
              <a:latin typeface="Arial" charset="0"/>
              <a:cs typeface="Arial" charset="0"/>
            </a:endParaRPr>
          </a:p>
          <a:p>
            <a:pPr eaLnBrk="1" hangingPunct="1">
              <a:buFontTx/>
              <a:buNone/>
            </a:pPr>
            <a:r>
              <a:rPr lang="en-US" sz="1800" dirty="0">
                <a:latin typeface="Arial" charset="0"/>
                <a:cs typeface="Arial" charset="0"/>
              </a:rPr>
              <a:t>Prioritize matched records for output, and roll up data into a single record. ADVANCED.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493DCA-BC85-4B62-84E7-CE567136056A}"/>
              </a:ext>
            </a:extLst>
          </p:cNvPr>
          <p:cNvSpPr>
            <a:spLocks noGrp="1"/>
          </p:cNvSpPr>
          <p:nvPr>
            <p:ph type="sldNum" sz="quarter" idx="12"/>
          </p:nvPr>
        </p:nvSpPr>
        <p:spPr/>
        <p:txBody>
          <a:bodyPr/>
          <a:lstStyle/>
          <a:p>
            <a:pPr>
              <a:defRPr/>
            </a:pPr>
            <a:fld id="{EEA8592C-22D5-4362-BA39-E7ADF87735CA}" type="slidenum">
              <a:rPr lang="en-US" smtClean="0"/>
              <a:pPr>
                <a:defRPr/>
              </a:pPr>
              <a:t>6</a:t>
            </a:fld>
            <a:endParaRPr lang="en-US" dirty="0"/>
          </a:p>
        </p:txBody>
      </p:sp>
      <p:sp>
        <p:nvSpPr>
          <p:cNvPr id="9" name="TextBox 8">
            <a:extLst>
              <a:ext uri="{FF2B5EF4-FFF2-40B4-BE49-F238E27FC236}">
                <a16:creationId xmlns:a16="http://schemas.microsoft.com/office/drawing/2014/main" id="{7603F6FA-1F00-4B88-A87E-97972EC3D2D3}"/>
              </a:ext>
            </a:extLst>
          </p:cNvPr>
          <p:cNvSpPr txBox="1"/>
          <p:nvPr/>
        </p:nvSpPr>
        <p:spPr>
          <a:xfrm>
            <a:off x="2362200" y="762000"/>
            <a:ext cx="4267200" cy="707886"/>
          </a:xfrm>
          <a:prstGeom prst="rect">
            <a:avLst/>
          </a:prstGeom>
          <a:noFill/>
        </p:spPr>
        <p:txBody>
          <a:bodyPr wrap="square" rtlCol="0">
            <a:spAutoFit/>
          </a:bodyPr>
          <a:lstStyle/>
          <a:p>
            <a:pPr algn="ctr"/>
            <a:r>
              <a:rPr lang="en-US" sz="2000" dirty="0">
                <a:latin typeface="Swis721 BT"/>
              </a:rPr>
              <a:t>Output properties necessary to distinguish duplicate records….</a:t>
            </a:r>
          </a:p>
        </p:txBody>
      </p:sp>
      <p:graphicFrame>
        <p:nvGraphicFramePr>
          <p:cNvPr id="2" name="Table 1">
            <a:extLst>
              <a:ext uri="{FF2B5EF4-FFF2-40B4-BE49-F238E27FC236}">
                <a16:creationId xmlns:a16="http://schemas.microsoft.com/office/drawing/2014/main" id="{5A97C032-F319-4ACF-89C1-E65A59482A73}"/>
              </a:ext>
            </a:extLst>
          </p:cNvPr>
          <p:cNvGraphicFramePr>
            <a:graphicFrameLocks noGrp="1"/>
          </p:cNvGraphicFramePr>
          <p:nvPr>
            <p:extLst>
              <p:ext uri="{D42A27DB-BD31-4B8C-83A1-F6EECF244321}">
                <p14:modId xmlns:p14="http://schemas.microsoft.com/office/powerpoint/2010/main" val="3984749925"/>
              </p:ext>
            </p:extLst>
          </p:nvPr>
        </p:nvGraphicFramePr>
        <p:xfrm>
          <a:off x="1257300" y="2095500"/>
          <a:ext cx="6629401" cy="2667000"/>
        </p:xfrm>
        <a:graphic>
          <a:graphicData uri="http://schemas.openxmlformats.org/drawingml/2006/table">
            <a:tbl>
              <a:tblPr>
                <a:tableStyleId>{5C22544A-7EE6-4342-B048-85BDC9FD1C3A}</a:tableStyleId>
              </a:tblPr>
              <a:tblGrid>
                <a:gridCol w="1408351">
                  <a:extLst>
                    <a:ext uri="{9D8B030D-6E8A-4147-A177-3AD203B41FA5}">
                      <a16:colId xmlns:a16="http://schemas.microsoft.com/office/drawing/2014/main" val="3166937497"/>
                    </a:ext>
                  </a:extLst>
                </a:gridCol>
                <a:gridCol w="1436899">
                  <a:extLst>
                    <a:ext uri="{9D8B030D-6E8A-4147-A177-3AD203B41FA5}">
                      <a16:colId xmlns:a16="http://schemas.microsoft.com/office/drawing/2014/main" val="1856478910"/>
                    </a:ext>
                  </a:extLst>
                </a:gridCol>
                <a:gridCol w="406011">
                  <a:extLst>
                    <a:ext uri="{9D8B030D-6E8A-4147-A177-3AD203B41FA5}">
                      <a16:colId xmlns:a16="http://schemas.microsoft.com/office/drawing/2014/main" val="1097281922"/>
                    </a:ext>
                  </a:extLst>
                </a:gridCol>
                <a:gridCol w="875461">
                  <a:extLst>
                    <a:ext uri="{9D8B030D-6E8A-4147-A177-3AD203B41FA5}">
                      <a16:colId xmlns:a16="http://schemas.microsoft.com/office/drawing/2014/main" val="2984112223"/>
                    </a:ext>
                  </a:extLst>
                </a:gridCol>
                <a:gridCol w="447247">
                  <a:extLst>
                    <a:ext uri="{9D8B030D-6E8A-4147-A177-3AD203B41FA5}">
                      <a16:colId xmlns:a16="http://schemas.microsoft.com/office/drawing/2014/main" val="4231166256"/>
                    </a:ext>
                  </a:extLst>
                </a:gridCol>
                <a:gridCol w="444075">
                  <a:extLst>
                    <a:ext uri="{9D8B030D-6E8A-4147-A177-3AD203B41FA5}">
                      <a16:colId xmlns:a16="http://schemas.microsoft.com/office/drawing/2014/main" val="1553425971"/>
                    </a:ext>
                  </a:extLst>
                </a:gridCol>
                <a:gridCol w="761271">
                  <a:extLst>
                    <a:ext uri="{9D8B030D-6E8A-4147-A177-3AD203B41FA5}">
                      <a16:colId xmlns:a16="http://schemas.microsoft.com/office/drawing/2014/main" val="3868784024"/>
                    </a:ext>
                  </a:extLst>
                </a:gridCol>
                <a:gridCol w="431387">
                  <a:extLst>
                    <a:ext uri="{9D8B030D-6E8A-4147-A177-3AD203B41FA5}">
                      <a16:colId xmlns:a16="http://schemas.microsoft.com/office/drawing/2014/main" val="202417297"/>
                    </a:ext>
                  </a:extLst>
                </a:gridCol>
                <a:gridCol w="418699">
                  <a:extLst>
                    <a:ext uri="{9D8B030D-6E8A-4147-A177-3AD203B41FA5}">
                      <a16:colId xmlns:a16="http://schemas.microsoft.com/office/drawing/2014/main" val="3549165668"/>
                    </a:ext>
                  </a:extLst>
                </a:gridCol>
              </a:tblGrid>
              <a:tr h="190500">
                <a:tc>
                  <a:txBody>
                    <a:bodyPr/>
                    <a:lstStyle/>
                    <a:p>
                      <a:pPr algn="l" fontAlgn="b"/>
                      <a:r>
                        <a:rPr lang="en-US" sz="1100" u="none" strike="noStrike">
                          <a:effectLst/>
                        </a:rPr>
                        <a:t>FULLNAME</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ADDRESS</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ZIP</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PHONE</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CODE</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solidFill>
                            <a:srgbClr val="00B050"/>
                          </a:solidFill>
                          <a:effectLst/>
                        </a:rPr>
                        <a:t>Results</a:t>
                      </a:r>
                      <a:endParaRPr lang="en-US" sz="1100" b="1" i="0" u="none" strike="noStrike" dirty="0">
                        <a:solidFill>
                          <a:srgbClr val="00B05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solidFill>
                            <a:srgbClr val="00B050"/>
                          </a:solidFill>
                          <a:effectLst/>
                        </a:rPr>
                        <a:t>Group</a:t>
                      </a:r>
                      <a:endParaRPr lang="en-US" sz="1100" b="1" i="0" u="none" strike="noStrike" dirty="0">
                        <a:solidFill>
                          <a:srgbClr val="00B05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solidFill>
                            <a:srgbClr val="00B050"/>
                          </a:solidFill>
                          <a:effectLst/>
                        </a:rPr>
                        <a:t>Count</a:t>
                      </a:r>
                      <a:endParaRPr lang="en-US" sz="1100" b="1"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59900837"/>
                  </a:ext>
                </a:extLst>
              </a:tr>
              <a:tr h="190500">
                <a:tc>
                  <a:txBody>
                    <a:bodyPr/>
                    <a:lstStyle/>
                    <a:p>
                      <a:pPr algn="l" fontAlgn="b"/>
                      <a:r>
                        <a:rPr lang="en-US" sz="1100" u="none" strike="noStrike">
                          <a:effectLst/>
                        </a:rPr>
                        <a:t>Jeff Clareck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18 JORDAN MILL CT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16100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B</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u="none" strike="noStrike" dirty="0">
                          <a:effectLst/>
                        </a:rPr>
                        <a:t>MS01</a:t>
                      </a:r>
                      <a:endParaRPr lang="en-US" sz="1100" b="0" i="0" u="none" strike="noStrike" dirty="0">
                        <a:solidFill>
                          <a:srgbClr val="3F3F3F"/>
                        </a:solidFill>
                        <a:effectLst/>
                        <a:latin typeface="Calibri" panose="020F0502020204030204" pitchFamily="34" charset="0"/>
                      </a:endParaRPr>
                    </a:p>
                  </a:txBody>
                  <a:tcPr marL="9525" marR="9525" marT="9525" marB="0" anchor="b"/>
                </a:tc>
                <a:tc>
                  <a:txBody>
                    <a:bodyPr/>
                    <a:lstStyle/>
                    <a:p>
                      <a:pPr algn="r" fontAlgn="b"/>
                      <a:r>
                        <a:rPr lang="en-US" sz="1100" b="0" u="none" strike="noStrike">
                          <a:effectLst/>
                        </a:rPr>
                        <a:t>1</a:t>
                      </a:r>
                      <a:endParaRPr lang="en-US" sz="1100" b="0" i="0" u="none" strike="noStrike">
                        <a:solidFill>
                          <a:srgbClr val="3F3F3F"/>
                        </a:solidFill>
                        <a:effectLst/>
                        <a:latin typeface="Calibri" panose="020F0502020204030204" pitchFamily="34" charset="0"/>
                      </a:endParaRPr>
                    </a:p>
                  </a:txBody>
                  <a:tcPr marL="9525" marR="9525" marT="9525" marB="0" anchor="b"/>
                </a:tc>
                <a:tc>
                  <a:txBody>
                    <a:bodyPr/>
                    <a:lstStyle/>
                    <a:p>
                      <a:pPr algn="r" fontAlgn="b"/>
                      <a:r>
                        <a:rPr lang="en-US" sz="1100" b="0" u="none" strike="noStrike">
                          <a:effectLst/>
                        </a:rPr>
                        <a:t>1</a:t>
                      </a:r>
                      <a:endParaRPr lang="en-US" sz="1100" b="0" i="0" u="none" strike="noStrike">
                        <a:solidFill>
                          <a:srgbClr val="3F3F3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42640112"/>
                  </a:ext>
                </a:extLst>
              </a:tr>
              <a:tr h="190500">
                <a:tc>
                  <a:txBody>
                    <a:bodyPr/>
                    <a:lstStyle/>
                    <a:p>
                      <a:pPr algn="l" fontAlgn="b"/>
                      <a:r>
                        <a:rPr lang="en-US" sz="1100" u="none" strike="noStrike">
                          <a:effectLst/>
                        </a:rPr>
                        <a:t>Jeff Clarreck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18 JORDAN MILL CT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16100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AU</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u="none" strike="noStrike" dirty="0">
                          <a:effectLst/>
                        </a:rPr>
                        <a:t>MS01</a:t>
                      </a:r>
                      <a:endParaRPr lang="en-US" sz="1100" b="0" i="0" u="none" strike="noStrike" dirty="0">
                        <a:solidFill>
                          <a:srgbClr val="3F3F3F"/>
                        </a:solidFill>
                        <a:effectLst/>
                        <a:latin typeface="Calibri" panose="020F0502020204030204" pitchFamily="34" charset="0"/>
                      </a:endParaRPr>
                    </a:p>
                  </a:txBody>
                  <a:tcPr marL="9525" marR="9525" marT="9525" marB="0" anchor="b"/>
                </a:tc>
                <a:tc>
                  <a:txBody>
                    <a:bodyPr/>
                    <a:lstStyle/>
                    <a:p>
                      <a:pPr algn="r" fontAlgn="b"/>
                      <a:r>
                        <a:rPr lang="en-US" sz="1100" b="0" u="none" strike="noStrike" dirty="0">
                          <a:effectLst/>
                        </a:rPr>
                        <a:t>2</a:t>
                      </a:r>
                      <a:endParaRPr lang="en-US" sz="1100" b="0" i="0" u="none" strike="noStrike" dirty="0">
                        <a:solidFill>
                          <a:srgbClr val="3F3F3F"/>
                        </a:solidFill>
                        <a:effectLst/>
                        <a:latin typeface="Calibri" panose="020F0502020204030204" pitchFamily="34" charset="0"/>
                      </a:endParaRPr>
                    </a:p>
                  </a:txBody>
                  <a:tcPr marL="9525" marR="9525" marT="9525" marB="0" anchor="b"/>
                </a:tc>
                <a:tc>
                  <a:txBody>
                    <a:bodyPr/>
                    <a:lstStyle/>
                    <a:p>
                      <a:pPr algn="r" fontAlgn="b"/>
                      <a:r>
                        <a:rPr lang="en-US" sz="1100" b="0" u="none" strike="noStrike" dirty="0">
                          <a:effectLst/>
                        </a:rPr>
                        <a:t>1</a:t>
                      </a:r>
                      <a:endParaRPr lang="en-US" sz="1100" b="0" i="0" u="none" strike="noStrike" dirty="0">
                        <a:solidFill>
                          <a:srgbClr val="3F3F3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07841788"/>
                  </a:ext>
                </a:extLst>
              </a:tr>
              <a:tr h="190500">
                <a:tc>
                  <a:txBody>
                    <a:bodyPr/>
                    <a:lstStyle/>
                    <a:p>
                      <a:pPr algn="l" fontAlgn="b"/>
                      <a:r>
                        <a:rPr lang="en-US" sz="1100" u="none" strike="noStrike">
                          <a:effectLst/>
                        </a:rPr>
                        <a:t>Mr. Charles N. Lee Sr.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pt-BR" sz="1100" u="none" strike="noStrike">
                          <a:effectLst/>
                        </a:rPr>
                        <a:t>5773 N Oyster Rd # 5</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54229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781545-7300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IRA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500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solidFill>
                            <a:srgbClr val="00B050"/>
                          </a:solidFill>
                          <a:effectLst/>
                        </a:rPr>
                        <a:t>MS02,MS06</a:t>
                      </a:r>
                      <a:endParaRPr lang="en-US" sz="1100" b="1" i="0" u="none" strike="noStrike" dirty="0">
                        <a:solidFill>
                          <a:srgbClr val="00B050"/>
                        </a:solidFill>
                        <a:effectLst/>
                        <a:latin typeface="Calibri" panose="020F0502020204030204" pitchFamily="34" charset="0"/>
                      </a:endParaRPr>
                    </a:p>
                  </a:txBody>
                  <a:tcPr marL="9525" marR="9525" marT="9525" marB="0" anchor="b"/>
                </a:tc>
                <a:tc>
                  <a:txBody>
                    <a:bodyPr/>
                    <a:lstStyle/>
                    <a:p>
                      <a:pPr algn="r" fontAlgn="b"/>
                      <a:r>
                        <a:rPr lang="en-US" sz="1100" b="1" u="none" strike="noStrike">
                          <a:solidFill>
                            <a:srgbClr val="00B050"/>
                          </a:solidFill>
                          <a:effectLst/>
                        </a:rPr>
                        <a:t>3</a:t>
                      </a:r>
                      <a:endParaRPr lang="en-US" sz="1100" b="1" i="0" u="none" strike="noStrike">
                        <a:solidFill>
                          <a:srgbClr val="00B050"/>
                        </a:solidFill>
                        <a:effectLst/>
                        <a:latin typeface="Calibri" panose="020F0502020204030204" pitchFamily="34" charset="0"/>
                      </a:endParaRPr>
                    </a:p>
                  </a:txBody>
                  <a:tcPr marL="9525" marR="9525" marT="9525" marB="0" anchor="b"/>
                </a:tc>
                <a:tc>
                  <a:txBody>
                    <a:bodyPr/>
                    <a:lstStyle/>
                    <a:p>
                      <a:pPr algn="r" fontAlgn="b"/>
                      <a:r>
                        <a:rPr lang="en-US" sz="1100" b="1" u="none" strike="noStrike">
                          <a:solidFill>
                            <a:srgbClr val="00B050"/>
                          </a:solidFill>
                          <a:effectLst/>
                        </a:rPr>
                        <a:t>3</a:t>
                      </a:r>
                      <a:endParaRPr lang="en-US" sz="1100" b="1"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19475545"/>
                  </a:ext>
                </a:extLst>
              </a:tr>
              <a:tr h="190500">
                <a:tc>
                  <a:txBody>
                    <a:bodyPr/>
                    <a:lstStyle/>
                    <a:p>
                      <a:pPr algn="l" fontAlgn="b"/>
                      <a:r>
                        <a:rPr lang="en-US" sz="1100" u="none" strike="noStrike">
                          <a:effectLst/>
                        </a:rPr>
                        <a:t>Mr Charles Lee Jr Phd.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5773 N Oyster Rd Apt 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54229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800-212-7300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IRA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46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solidFill>
                            <a:srgbClr val="00B050"/>
                          </a:solidFill>
                          <a:effectLst/>
                        </a:rPr>
                        <a:t>MS03,MS06</a:t>
                      </a:r>
                      <a:endParaRPr lang="en-US" sz="1100" b="1" i="0" u="none" strike="noStrike" dirty="0">
                        <a:solidFill>
                          <a:srgbClr val="00B050"/>
                        </a:solidFill>
                        <a:effectLst/>
                        <a:latin typeface="Calibri" panose="020F0502020204030204" pitchFamily="34" charset="0"/>
                      </a:endParaRPr>
                    </a:p>
                  </a:txBody>
                  <a:tcPr marL="9525" marR="9525" marT="9525" marB="0" anchor="b"/>
                </a:tc>
                <a:tc>
                  <a:txBody>
                    <a:bodyPr/>
                    <a:lstStyle/>
                    <a:p>
                      <a:pPr algn="r" fontAlgn="b"/>
                      <a:r>
                        <a:rPr lang="en-US" sz="1100" b="1" u="none" strike="noStrike">
                          <a:solidFill>
                            <a:srgbClr val="00B050"/>
                          </a:solidFill>
                          <a:effectLst/>
                        </a:rPr>
                        <a:t>3</a:t>
                      </a:r>
                      <a:endParaRPr lang="en-US" sz="1100" b="1" i="0" u="none" strike="noStrike">
                        <a:solidFill>
                          <a:srgbClr val="00B050"/>
                        </a:solidFill>
                        <a:effectLst/>
                        <a:latin typeface="Calibri" panose="020F0502020204030204" pitchFamily="34" charset="0"/>
                      </a:endParaRPr>
                    </a:p>
                  </a:txBody>
                  <a:tcPr marL="9525" marR="9525" marT="9525" marB="0" anchor="b"/>
                </a:tc>
                <a:tc>
                  <a:txBody>
                    <a:bodyPr/>
                    <a:lstStyle/>
                    <a:p>
                      <a:pPr algn="r" fontAlgn="b"/>
                      <a:r>
                        <a:rPr lang="en-US" sz="1100" b="1" u="none" strike="noStrike">
                          <a:solidFill>
                            <a:srgbClr val="00B050"/>
                          </a:solidFill>
                          <a:effectLst/>
                        </a:rPr>
                        <a:t>3</a:t>
                      </a:r>
                      <a:endParaRPr lang="en-US" sz="1100" b="1"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70508903"/>
                  </a:ext>
                </a:extLst>
              </a:tr>
              <a:tr h="190500">
                <a:tc>
                  <a:txBody>
                    <a:bodyPr/>
                    <a:lstStyle/>
                    <a:p>
                      <a:pPr algn="l" fontAlgn="b"/>
                      <a:r>
                        <a:rPr lang="en-US" sz="1100" u="none" strike="noStrike">
                          <a:effectLst/>
                        </a:rPr>
                        <a:t>Charles  Lee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5773 North Oyster Rd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54229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216.949.4000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1000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solidFill>
                            <a:srgbClr val="00B050"/>
                          </a:solidFill>
                          <a:effectLst/>
                        </a:rPr>
                        <a:t>MS03,MS06</a:t>
                      </a:r>
                      <a:endParaRPr lang="en-US" sz="1100" b="1" i="0" u="none" strike="noStrike" dirty="0">
                        <a:solidFill>
                          <a:srgbClr val="00B05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solidFill>
                            <a:srgbClr val="00B050"/>
                          </a:solidFill>
                          <a:effectLst/>
                        </a:rPr>
                        <a:t>3</a:t>
                      </a:r>
                      <a:endParaRPr lang="en-US" sz="1100" b="1" i="0" u="none" strike="noStrike" dirty="0">
                        <a:solidFill>
                          <a:srgbClr val="00B05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solidFill>
                            <a:srgbClr val="00B050"/>
                          </a:solidFill>
                          <a:effectLst/>
                        </a:rPr>
                        <a:t>3</a:t>
                      </a:r>
                      <a:endParaRPr lang="en-US" sz="1100" b="1"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39678059"/>
                  </a:ext>
                </a:extLst>
              </a:tr>
              <a:tr h="190500">
                <a:tc>
                  <a:txBody>
                    <a:bodyPr/>
                    <a:lstStyle/>
                    <a:p>
                      <a:pPr algn="l" fontAlgn="b"/>
                      <a:r>
                        <a:rPr lang="en-US" sz="1100" u="none" strike="noStrike">
                          <a:effectLst/>
                        </a:rPr>
                        <a:t>Chuck Lee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5700 N Oyster Rd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54229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781545-7300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CHK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500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u="none" strike="noStrike" dirty="0">
                          <a:effectLst/>
                        </a:rPr>
                        <a:t>MS01</a:t>
                      </a:r>
                      <a:endParaRPr lang="en-US" sz="1100" b="0" i="0" u="none" strike="noStrike" dirty="0">
                        <a:solidFill>
                          <a:srgbClr val="3F3F3F"/>
                        </a:solidFill>
                        <a:effectLst/>
                        <a:latin typeface="Calibri" panose="020F0502020204030204" pitchFamily="34" charset="0"/>
                      </a:endParaRPr>
                    </a:p>
                  </a:txBody>
                  <a:tcPr marL="9525" marR="9525" marT="9525" marB="0" anchor="b"/>
                </a:tc>
                <a:tc>
                  <a:txBody>
                    <a:bodyPr/>
                    <a:lstStyle/>
                    <a:p>
                      <a:pPr algn="r" fontAlgn="b"/>
                      <a:r>
                        <a:rPr lang="en-US" sz="1100" b="0" u="none" strike="noStrike" dirty="0">
                          <a:effectLst/>
                        </a:rPr>
                        <a:t>4</a:t>
                      </a:r>
                      <a:endParaRPr lang="en-US" sz="1100" b="0" i="0" u="none" strike="noStrike" dirty="0">
                        <a:solidFill>
                          <a:srgbClr val="3F3F3F"/>
                        </a:solidFill>
                        <a:effectLst/>
                        <a:latin typeface="Calibri" panose="020F0502020204030204" pitchFamily="34" charset="0"/>
                      </a:endParaRPr>
                    </a:p>
                  </a:txBody>
                  <a:tcPr marL="9525" marR="9525" marT="9525" marB="0" anchor="b"/>
                </a:tc>
                <a:tc>
                  <a:txBody>
                    <a:bodyPr/>
                    <a:lstStyle/>
                    <a:p>
                      <a:pPr algn="r" fontAlgn="b"/>
                      <a:r>
                        <a:rPr lang="en-US" sz="1100" b="0" u="none" strike="noStrike" dirty="0">
                          <a:effectLst/>
                        </a:rPr>
                        <a:t>1</a:t>
                      </a:r>
                      <a:endParaRPr lang="en-US" sz="1100" b="0" i="0" u="none" strike="noStrike" dirty="0">
                        <a:solidFill>
                          <a:srgbClr val="3F3F3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26892191"/>
                  </a:ext>
                </a:extLst>
              </a:tr>
              <a:tr h="190500">
                <a:tc>
                  <a:txBody>
                    <a:bodyPr/>
                    <a:lstStyle/>
                    <a:p>
                      <a:pPr algn="l" fontAlgn="b"/>
                      <a:r>
                        <a:rPr lang="en-US" sz="1100" u="none" strike="noStrike">
                          <a:effectLst/>
                        </a:rPr>
                        <a:t>Jo Tennison Sr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1033 Bush Ave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07452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622-545-7000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IRA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244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solidFill>
                            <a:srgbClr val="00B050"/>
                          </a:solidFill>
                          <a:effectLst/>
                        </a:rPr>
                        <a:t>MS02,MS06</a:t>
                      </a:r>
                      <a:endParaRPr lang="en-US" sz="1100" b="1" i="0" u="none" strike="noStrike" dirty="0">
                        <a:solidFill>
                          <a:srgbClr val="00B050"/>
                        </a:solidFill>
                        <a:effectLst/>
                        <a:latin typeface="Calibri" panose="020F0502020204030204" pitchFamily="34" charset="0"/>
                      </a:endParaRPr>
                    </a:p>
                  </a:txBody>
                  <a:tcPr marL="9525" marR="9525" marT="9525" marB="0" anchor="b"/>
                </a:tc>
                <a:tc>
                  <a:txBody>
                    <a:bodyPr/>
                    <a:lstStyle/>
                    <a:p>
                      <a:pPr algn="r" fontAlgn="b"/>
                      <a:r>
                        <a:rPr lang="en-US" sz="1100" b="1" u="none" strike="noStrike">
                          <a:solidFill>
                            <a:srgbClr val="00B050"/>
                          </a:solidFill>
                          <a:effectLst/>
                        </a:rPr>
                        <a:t>5</a:t>
                      </a:r>
                      <a:endParaRPr lang="en-US" sz="1100" b="1" i="0" u="none" strike="noStrike">
                        <a:solidFill>
                          <a:srgbClr val="00B050"/>
                        </a:solidFill>
                        <a:effectLst/>
                        <a:latin typeface="Calibri" panose="020F0502020204030204" pitchFamily="34" charset="0"/>
                      </a:endParaRPr>
                    </a:p>
                  </a:txBody>
                  <a:tcPr marL="9525" marR="9525" marT="9525" marB="0" anchor="b"/>
                </a:tc>
                <a:tc>
                  <a:txBody>
                    <a:bodyPr/>
                    <a:lstStyle/>
                    <a:p>
                      <a:pPr algn="r" fontAlgn="b"/>
                      <a:r>
                        <a:rPr lang="en-US" sz="1100" b="1" u="none" strike="noStrike">
                          <a:solidFill>
                            <a:srgbClr val="00B050"/>
                          </a:solidFill>
                          <a:effectLst/>
                        </a:rPr>
                        <a:t>2</a:t>
                      </a:r>
                      <a:endParaRPr lang="en-US" sz="1100" b="1"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0967505"/>
                  </a:ext>
                </a:extLst>
              </a:tr>
              <a:tr h="190500">
                <a:tc>
                  <a:txBody>
                    <a:bodyPr/>
                    <a:lstStyle/>
                    <a:p>
                      <a:pPr algn="l" fontAlgn="b"/>
                      <a:r>
                        <a:rPr lang="en-US" sz="1100" u="none" strike="noStrike">
                          <a:effectLst/>
                        </a:rPr>
                        <a:t>Jo Tennison Jr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1033 Bush Ave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07452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781545-7000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77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solidFill>
                            <a:srgbClr val="00B050"/>
                          </a:solidFill>
                          <a:effectLst/>
                        </a:rPr>
                        <a:t>MS03,MS06</a:t>
                      </a:r>
                      <a:endParaRPr lang="en-US" sz="1100" b="1" i="0" u="none" strike="noStrike" dirty="0">
                        <a:solidFill>
                          <a:srgbClr val="00B05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solidFill>
                            <a:srgbClr val="00B050"/>
                          </a:solidFill>
                          <a:effectLst/>
                        </a:rPr>
                        <a:t>5</a:t>
                      </a:r>
                      <a:endParaRPr lang="en-US" sz="1100" b="1" i="0" u="none" strike="noStrike" dirty="0">
                        <a:solidFill>
                          <a:srgbClr val="00B05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solidFill>
                            <a:srgbClr val="00B050"/>
                          </a:solidFill>
                          <a:effectLst/>
                        </a:rPr>
                        <a:t>2</a:t>
                      </a:r>
                      <a:endParaRPr lang="en-US" sz="1100" b="1"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10375311"/>
                  </a:ext>
                </a:extLst>
              </a:tr>
              <a:tr h="190500">
                <a:tc>
                  <a:txBody>
                    <a:bodyPr/>
                    <a:lstStyle/>
                    <a:p>
                      <a:pPr algn="l" fontAlgn="b"/>
                      <a:r>
                        <a:rPr lang="en-US" sz="1100" u="none" strike="noStrike">
                          <a:effectLst/>
                        </a:rPr>
                        <a:t>Darlene Terry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PO BOX 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92688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981545-7343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STOCK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880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u="none" strike="noStrike" dirty="0">
                          <a:effectLst/>
                        </a:rPr>
                        <a:t>MS01</a:t>
                      </a:r>
                      <a:endParaRPr lang="en-US" sz="1100" b="0" i="0" u="none" strike="noStrike" dirty="0">
                        <a:solidFill>
                          <a:srgbClr val="3F3F3F"/>
                        </a:solidFill>
                        <a:effectLst/>
                        <a:latin typeface="Calibri" panose="020F0502020204030204" pitchFamily="34" charset="0"/>
                      </a:endParaRPr>
                    </a:p>
                  </a:txBody>
                  <a:tcPr marL="9525" marR="9525" marT="9525" marB="0" anchor="b"/>
                </a:tc>
                <a:tc>
                  <a:txBody>
                    <a:bodyPr/>
                    <a:lstStyle/>
                    <a:p>
                      <a:pPr algn="r" fontAlgn="b"/>
                      <a:r>
                        <a:rPr lang="en-US" sz="1100" b="0" u="none" strike="noStrike">
                          <a:effectLst/>
                        </a:rPr>
                        <a:t>6</a:t>
                      </a:r>
                      <a:endParaRPr lang="en-US" sz="1100" b="0" i="0" u="none" strike="noStrike">
                        <a:solidFill>
                          <a:srgbClr val="3F3F3F"/>
                        </a:solidFill>
                        <a:effectLst/>
                        <a:latin typeface="Calibri" panose="020F0502020204030204" pitchFamily="34" charset="0"/>
                      </a:endParaRPr>
                    </a:p>
                  </a:txBody>
                  <a:tcPr marL="9525" marR="9525" marT="9525" marB="0" anchor="b"/>
                </a:tc>
                <a:tc>
                  <a:txBody>
                    <a:bodyPr/>
                    <a:lstStyle/>
                    <a:p>
                      <a:pPr algn="r" fontAlgn="b"/>
                      <a:r>
                        <a:rPr lang="en-US" sz="1100" b="0" u="none" strike="noStrike">
                          <a:effectLst/>
                        </a:rPr>
                        <a:t>1</a:t>
                      </a:r>
                      <a:endParaRPr lang="en-US" sz="1100" b="0" i="0" u="none" strike="noStrike">
                        <a:solidFill>
                          <a:srgbClr val="3F3F3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44405951"/>
                  </a:ext>
                </a:extLst>
              </a:tr>
              <a:tr h="190500">
                <a:tc>
                  <a:txBody>
                    <a:bodyPr/>
                    <a:lstStyle/>
                    <a:p>
                      <a:pPr algn="l" fontAlgn="b"/>
                      <a:r>
                        <a:rPr lang="en-US" sz="1100" u="none" strike="noStrike">
                          <a:effectLst/>
                        </a:rPr>
                        <a:t>Dusty Terry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PO BOX 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92688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981-545-7666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CHK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u="none" strike="noStrike" dirty="0">
                          <a:effectLst/>
                        </a:rPr>
                        <a:t>MS01</a:t>
                      </a:r>
                      <a:endParaRPr lang="en-US" sz="1100" b="0" i="0" u="none" strike="noStrike" dirty="0">
                        <a:solidFill>
                          <a:srgbClr val="3F3F3F"/>
                        </a:solidFill>
                        <a:effectLst/>
                        <a:latin typeface="Calibri" panose="020F0502020204030204" pitchFamily="34" charset="0"/>
                      </a:endParaRPr>
                    </a:p>
                  </a:txBody>
                  <a:tcPr marL="9525" marR="9525" marT="9525" marB="0" anchor="b"/>
                </a:tc>
                <a:tc>
                  <a:txBody>
                    <a:bodyPr/>
                    <a:lstStyle/>
                    <a:p>
                      <a:pPr algn="r" fontAlgn="b"/>
                      <a:r>
                        <a:rPr lang="en-US" sz="1100" b="0" u="none" strike="noStrike">
                          <a:effectLst/>
                        </a:rPr>
                        <a:t>7</a:t>
                      </a:r>
                      <a:endParaRPr lang="en-US" sz="1100" b="0" i="0" u="none" strike="noStrike">
                        <a:solidFill>
                          <a:srgbClr val="3F3F3F"/>
                        </a:solidFill>
                        <a:effectLst/>
                        <a:latin typeface="Calibri" panose="020F0502020204030204" pitchFamily="34" charset="0"/>
                      </a:endParaRPr>
                    </a:p>
                  </a:txBody>
                  <a:tcPr marL="9525" marR="9525" marT="9525" marB="0" anchor="b"/>
                </a:tc>
                <a:tc>
                  <a:txBody>
                    <a:bodyPr/>
                    <a:lstStyle/>
                    <a:p>
                      <a:pPr algn="r" fontAlgn="b"/>
                      <a:r>
                        <a:rPr lang="en-US" sz="1100" b="0" u="none" strike="noStrike">
                          <a:effectLst/>
                        </a:rPr>
                        <a:t>1</a:t>
                      </a:r>
                      <a:endParaRPr lang="en-US" sz="1100" b="0" i="0" u="none" strike="noStrike">
                        <a:solidFill>
                          <a:srgbClr val="3F3F3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12196462"/>
                  </a:ext>
                </a:extLst>
              </a:tr>
              <a:tr h="190500">
                <a:tc>
                  <a:txBody>
                    <a:bodyPr/>
                    <a:lstStyle/>
                    <a:p>
                      <a:pPr algn="l" fontAlgn="b"/>
                      <a:r>
                        <a:rPr lang="en-US" sz="1100" u="none" strike="noStrike">
                          <a:effectLst/>
                        </a:rPr>
                        <a:t>Sam Smith</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12 Main St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92688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981-545-7344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PROP</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u="none" strike="noStrike" dirty="0">
                          <a:effectLst/>
                        </a:rPr>
                        <a:t>MS01</a:t>
                      </a:r>
                      <a:endParaRPr lang="en-US" sz="1100" b="0" i="0" u="none" strike="noStrike" dirty="0">
                        <a:solidFill>
                          <a:srgbClr val="3F3F3F"/>
                        </a:solidFill>
                        <a:effectLst/>
                        <a:latin typeface="Calibri" panose="020F0502020204030204" pitchFamily="34" charset="0"/>
                      </a:endParaRPr>
                    </a:p>
                  </a:txBody>
                  <a:tcPr marL="9525" marR="9525" marT="9525" marB="0" anchor="b"/>
                </a:tc>
                <a:tc>
                  <a:txBody>
                    <a:bodyPr/>
                    <a:lstStyle/>
                    <a:p>
                      <a:pPr algn="r" fontAlgn="b"/>
                      <a:r>
                        <a:rPr lang="en-US" sz="1100" b="0" u="none" strike="noStrike">
                          <a:effectLst/>
                        </a:rPr>
                        <a:t>8</a:t>
                      </a:r>
                      <a:endParaRPr lang="en-US" sz="1100" b="0" i="0" u="none" strike="noStrike">
                        <a:solidFill>
                          <a:srgbClr val="3F3F3F"/>
                        </a:solidFill>
                        <a:effectLst/>
                        <a:latin typeface="Calibri" panose="020F0502020204030204" pitchFamily="34" charset="0"/>
                      </a:endParaRPr>
                    </a:p>
                  </a:txBody>
                  <a:tcPr marL="9525" marR="9525" marT="9525" marB="0" anchor="b"/>
                </a:tc>
                <a:tc>
                  <a:txBody>
                    <a:bodyPr/>
                    <a:lstStyle/>
                    <a:p>
                      <a:pPr algn="r" fontAlgn="b"/>
                      <a:r>
                        <a:rPr lang="en-US" sz="1100" b="0" u="none" strike="noStrike">
                          <a:effectLst/>
                        </a:rPr>
                        <a:t>1</a:t>
                      </a:r>
                      <a:endParaRPr lang="en-US" sz="1100" b="0" i="0" u="none" strike="noStrike">
                        <a:solidFill>
                          <a:srgbClr val="3F3F3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19625002"/>
                  </a:ext>
                </a:extLst>
              </a:tr>
              <a:tr h="190500">
                <a:tc>
                  <a:txBody>
                    <a:bodyPr/>
                    <a:lstStyle/>
                    <a:p>
                      <a:pPr algn="l" fontAlgn="b"/>
                      <a:r>
                        <a:rPr lang="en-US" sz="1100" u="none" strike="noStrike">
                          <a:effectLst/>
                        </a:rPr>
                        <a:t>Samantha Smith MD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12 Main St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92688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981-545-7666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CHK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66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u="none" strike="noStrike" dirty="0">
                          <a:effectLst/>
                        </a:rPr>
                        <a:t>MS01</a:t>
                      </a:r>
                      <a:endParaRPr lang="en-US" sz="1100" b="0" i="0" u="none" strike="noStrike" dirty="0">
                        <a:solidFill>
                          <a:srgbClr val="3F3F3F"/>
                        </a:solidFill>
                        <a:effectLst/>
                        <a:latin typeface="Calibri" panose="020F0502020204030204" pitchFamily="34" charset="0"/>
                      </a:endParaRPr>
                    </a:p>
                  </a:txBody>
                  <a:tcPr marL="9525" marR="9525" marT="9525" marB="0" anchor="b"/>
                </a:tc>
                <a:tc>
                  <a:txBody>
                    <a:bodyPr/>
                    <a:lstStyle/>
                    <a:p>
                      <a:pPr algn="r" fontAlgn="b"/>
                      <a:r>
                        <a:rPr lang="en-US" sz="1100" b="0" u="none" strike="noStrike" dirty="0">
                          <a:effectLst/>
                        </a:rPr>
                        <a:t>9</a:t>
                      </a:r>
                      <a:endParaRPr lang="en-US" sz="1100" b="0" i="0" u="none" strike="noStrike" dirty="0">
                        <a:solidFill>
                          <a:srgbClr val="3F3F3F"/>
                        </a:solidFill>
                        <a:effectLst/>
                        <a:latin typeface="Calibri" panose="020F0502020204030204" pitchFamily="34" charset="0"/>
                      </a:endParaRPr>
                    </a:p>
                  </a:txBody>
                  <a:tcPr marL="9525" marR="9525" marT="9525" marB="0" anchor="b"/>
                </a:tc>
                <a:tc>
                  <a:txBody>
                    <a:bodyPr/>
                    <a:lstStyle/>
                    <a:p>
                      <a:pPr algn="r" fontAlgn="b"/>
                      <a:r>
                        <a:rPr lang="en-US" sz="1100" b="0" u="none" strike="noStrike" dirty="0">
                          <a:effectLst/>
                        </a:rPr>
                        <a:t>1</a:t>
                      </a:r>
                      <a:endParaRPr lang="en-US" sz="1100" b="0" i="0" u="none" strike="noStrike" dirty="0">
                        <a:solidFill>
                          <a:srgbClr val="3F3F3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42166212"/>
                  </a:ext>
                </a:extLst>
              </a:tr>
              <a:tr h="190500">
                <a:tc>
                  <a:txBody>
                    <a:bodyPr/>
                    <a:lstStyle/>
                    <a:p>
                      <a:pPr algn="l" fontAlgn="b"/>
                      <a:r>
                        <a:rPr lang="en-US" sz="1100" u="none" strike="noStrike">
                          <a:effectLst/>
                        </a:rPr>
                        <a:t>Samuel Smith</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12 Main St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92688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981-545-7344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u="none" strike="noStrike">
                          <a:effectLst/>
                        </a:rPr>
                        <a:t>MS01</a:t>
                      </a:r>
                      <a:endParaRPr lang="en-US" sz="1100" b="0" i="0" u="none" strike="noStrike">
                        <a:solidFill>
                          <a:srgbClr val="3F3F3F"/>
                        </a:solidFill>
                        <a:effectLst/>
                        <a:latin typeface="Calibri" panose="020F0502020204030204" pitchFamily="34" charset="0"/>
                      </a:endParaRPr>
                    </a:p>
                  </a:txBody>
                  <a:tcPr marL="9525" marR="9525" marT="9525" marB="0" anchor="b"/>
                </a:tc>
                <a:tc>
                  <a:txBody>
                    <a:bodyPr/>
                    <a:lstStyle/>
                    <a:p>
                      <a:pPr algn="r" fontAlgn="b"/>
                      <a:r>
                        <a:rPr lang="en-US" sz="1100" b="0" u="none" strike="noStrike">
                          <a:effectLst/>
                        </a:rPr>
                        <a:t>10</a:t>
                      </a:r>
                      <a:endParaRPr lang="en-US" sz="1100" b="0" i="0" u="none" strike="noStrike">
                        <a:solidFill>
                          <a:srgbClr val="3F3F3F"/>
                        </a:solidFill>
                        <a:effectLst/>
                        <a:latin typeface="Calibri" panose="020F0502020204030204" pitchFamily="34" charset="0"/>
                      </a:endParaRPr>
                    </a:p>
                  </a:txBody>
                  <a:tcPr marL="9525" marR="9525" marT="9525" marB="0" anchor="b"/>
                </a:tc>
                <a:tc>
                  <a:txBody>
                    <a:bodyPr/>
                    <a:lstStyle/>
                    <a:p>
                      <a:pPr algn="r" fontAlgn="b"/>
                      <a:r>
                        <a:rPr lang="en-US" sz="1100" b="0" u="none" strike="noStrike" dirty="0">
                          <a:effectLst/>
                        </a:rPr>
                        <a:t>1</a:t>
                      </a:r>
                      <a:endParaRPr lang="en-US" sz="1100" b="0" i="0" u="none" strike="noStrike" dirty="0">
                        <a:solidFill>
                          <a:srgbClr val="3F3F3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76751950"/>
                  </a:ext>
                </a:extLst>
              </a:tr>
            </a:tbl>
          </a:graphicData>
        </a:graphic>
      </p:graphicFrame>
    </p:spTree>
    <p:extLst>
      <p:ext uri="{BB962C8B-B14F-4D97-AF65-F5344CB8AC3E}">
        <p14:creationId xmlns:p14="http://schemas.microsoft.com/office/powerpoint/2010/main" val="2901276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493DCA-BC85-4B62-84E7-CE567136056A}"/>
              </a:ext>
            </a:extLst>
          </p:cNvPr>
          <p:cNvSpPr>
            <a:spLocks noGrp="1"/>
          </p:cNvSpPr>
          <p:nvPr>
            <p:ph type="sldNum" sz="quarter" idx="12"/>
          </p:nvPr>
        </p:nvSpPr>
        <p:spPr/>
        <p:txBody>
          <a:bodyPr/>
          <a:lstStyle/>
          <a:p>
            <a:pPr>
              <a:defRPr/>
            </a:pPr>
            <a:fld id="{EEA8592C-22D5-4362-BA39-E7ADF87735CA}" type="slidenum">
              <a:rPr lang="en-US" smtClean="0"/>
              <a:pPr>
                <a:defRPr/>
              </a:pPr>
              <a:t>7</a:t>
            </a:fld>
            <a:endParaRPr lang="en-US" dirty="0"/>
          </a:p>
        </p:txBody>
      </p:sp>
      <p:sp>
        <p:nvSpPr>
          <p:cNvPr id="5" name="TextBox 4">
            <a:extLst>
              <a:ext uri="{FF2B5EF4-FFF2-40B4-BE49-F238E27FC236}">
                <a16:creationId xmlns:a16="http://schemas.microsoft.com/office/drawing/2014/main" id="{ECAC1A08-3D38-4CB1-A375-410EC2CA7FCA}"/>
              </a:ext>
            </a:extLst>
          </p:cNvPr>
          <p:cNvSpPr txBox="1"/>
          <p:nvPr/>
        </p:nvSpPr>
        <p:spPr>
          <a:xfrm>
            <a:off x="2362200" y="762000"/>
            <a:ext cx="4267200" cy="707886"/>
          </a:xfrm>
          <a:prstGeom prst="rect">
            <a:avLst/>
          </a:prstGeom>
          <a:noFill/>
        </p:spPr>
        <p:txBody>
          <a:bodyPr wrap="square" rtlCol="0">
            <a:spAutoFit/>
          </a:bodyPr>
          <a:lstStyle/>
          <a:p>
            <a:pPr algn="ctr"/>
            <a:r>
              <a:rPr lang="en-US" sz="2000" dirty="0">
                <a:latin typeface="Swis721 BT"/>
              </a:rPr>
              <a:t>Identify and output golden records and gather survivorship data….</a:t>
            </a:r>
          </a:p>
        </p:txBody>
      </p:sp>
      <p:pic>
        <p:nvPicPr>
          <p:cNvPr id="3" name="Picture 2">
            <a:extLst>
              <a:ext uri="{FF2B5EF4-FFF2-40B4-BE49-F238E27FC236}">
                <a16:creationId xmlns:a16="http://schemas.microsoft.com/office/drawing/2014/main" id="{ED961DE0-27B6-40A0-8DCF-DB0B40A235D0}"/>
              </a:ext>
            </a:extLst>
          </p:cNvPr>
          <p:cNvPicPr>
            <a:picLocks noChangeAspect="1"/>
          </p:cNvPicPr>
          <p:nvPr/>
        </p:nvPicPr>
        <p:blipFill>
          <a:blip r:embed="rId2"/>
          <a:stretch>
            <a:fillRect/>
          </a:stretch>
        </p:blipFill>
        <p:spPr>
          <a:xfrm>
            <a:off x="0" y="2510893"/>
            <a:ext cx="9144000" cy="1836214"/>
          </a:xfrm>
          <a:prstGeom prst="rect">
            <a:avLst/>
          </a:prstGeom>
        </p:spPr>
      </p:pic>
    </p:spTree>
    <p:extLst>
      <p:ext uri="{BB962C8B-B14F-4D97-AF65-F5344CB8AC3E}">
        <p14:creationId xmlns:p14="http://schemas.microsoft.com/office/powerpoint/2010/main" val="2361450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493DCA-BC85-4B62-84E7-CE567136056A}"/>
              </a:ext>
            </a:extLst>
          </p:cNvPr>
          <p:cNvSpPr>
            <a:spLocks noGrp="1"/>
          </p:cNvSpPr>
          <p:nvPr>
            <p:ph type="sldNum" sz="quarter" idx="12"/>
          </p:nvPr>
        </p:nvSpPr>
        <p:spPr/>
        <p:txBody>
          <a:bodyPr/>
          <a:lstStyle/>
          <a:p>
            <a:pPr>
              <a:defRPr/>
            </a:pPr>
            <a:fld id="{EEA8592C-22D5-4362-BA39-E7ADF87735CA}" type="slidenum">
              <a:rPr lang="en-US" smtClean="0"/>
              <a:pPr>
                <a:defRPr/>
              </a:pPr>
              <a:t>8</a:t>
            </a:fld>
            <a:endParaRPr lang="en-US" dirty="0"/>
          </a:p>
        </p:txBody>
      </p:sp>
      <p:sp>
        <p:nvSpPr>
          <p:cNvPr id="7" name="TextBox 6">
            <a:extLst>
              <a:ext uri="{FF2B5EF4-FFF2-40B4-BE49-F238E27FC236}">
                <a16:creationId xmlns:a16="http://schemas.microsoft.com/office/drawing/2014/main" id="{9B87395A-AB77-4C59-9A76-925FC90E0D14}"/>
              </a:ext>
            </a:extLst>
          </p:cNvPr>
          <p:cNvSpPr txBox="1"/>
          <p:nvPr/>
        </p:nvSpPr>
        <p:spPr>
          <a:xfrm>
            <a:off x="2362200" y="762000"/>
            <a:ext cx="4267200" cy="707886"/>
          </a:xfrm>
          <a:prstGeom prst="rect">
            <a:avLst/>
          </a:prstGeom>
          <a:noFill/>
        </p:spPr>
        <p:txBody>
          <a:bodyPr wrap="square" rtlCol="0">
            <a:spAutoFit/>
          </a:bodyPr>
          <a:lstStyle/>
          <a:p>
            <a:pPr algn="ctr"/>
            <a:r>
              <a:rPr lang="en-US" sz="2000" dirty="0">
                <a:latin typeface="Swis721 BT"/>
              </a:rPr>
              <a:t>Or, retain all records and survivorship data….</a:t>
            </a:r>
          </a:p>
        </p:txBody>
      </p:sp>
      <p:pic>
        <p:nvPicPr>
          <p:cNvPr id="5" name="Picture 4">
            <a:extLst>
              <a:ext uri="{FF2B5EF4-FFF2-40B4-BE49-F238E27FC236}">
                <a16:creationId xmlns:a16="http://schemas.microsoft.com/office/drawing/2014/main" id="{B94E3D01-64C7-4F14-9FDD-CA33A9FED71F}"/>
              </a:ext>
            </a:extLst>
          </p:cNvPr>
          <p:cNvPicPr>
            <a:picLocks noChangeAspect="1"/>
          </p:cNvPicPr>
          <p:nvPr/>
        </p:nvPicPr>
        <p:blipFill>
          <a:blip r:embed="rId2"/>
          <a:stretch>
            <a:fillRect/>
          </a:stretch>
        </p:blipFill>
        <p:spPr>
          <a:xfrm>
            <a:off x="0" y="2263810"/>
            <a:ext cx="9144000" cy="2330380"/>
          </a:xfrm>
          <a:prstGeom prst="rect">
            <a:avLst/>
          </a:prstGeom>
        </p:spPr>
      </p:pic>
    </p:spTree>
    <p:extLst>
      <p:ext uri="{BB962C8B-B14F-4D97-AF65-F5344CB8AC3E}">
        <p14:creationId xmlns:p14="http://schemas.microsoft.com/office/powerpoint/2010/main" val="1037385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609600"/>
          </a:xfrm>
        </p:spPr>
        <p:txBody>
          <a:bodyPr>
            <a:normAutofit fontScale="90000"/>
          </a:bodyPr>
          <a:lstStyle/>
          <a:p>
            <a:r>
              <a:rPr lang="en-US" dirty="0"/>
              <a:t>Distribution Options</a:t>
            </a:r>
            <a:br>
              <a:rPr lang="en-US" dirty="0"/>
            </a:br>
            <a:r>
              <a:rPr lang="en-US" sz="2000" dirty="0"/>
              <a:t>Choose the right solution for your needs…</a:t>
            </a:r>
          </a:p>
        </p:txBody>
      </p:sp>
      <p:sp>
        <p:nvSpPr>
          <p:cNvPr id="5" name="Slide Number Placeholder 4"/>
          <p:cNvSpPr>
            <a:spLocks noGrp="1"/>
          </p:cNvSpPr>
          <p:nvPr>
            <p:ph type="sldNum" sz="quarter" idx="12"/>
          </p:nvPr>
        </p:nvSpPr>
        <p:spPr/>
        <p:txBody>
          <a:bodyPr/>
          <a:lstStyle/>
          <a:p>
            <a:pPr>
              <a:defRPr/>
            </a:pPr>
            <a:fld id="{75AAE6BF-8D32-4229-83EE-BC82B16450F4}" type="slidenum">
              <a:rPr lang="en-US" smtClean="0"/>
              <a:pPr>
                <a:defRPr/>
              </a:pPr>
              <a:t>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603786644"/>
              </p:ext>
            </p:extLst>
          </p:nvPr>
        </p:nvGraphicFramePr>
        <p:xfrm>
          <a:off x="838200" y="1570032"/>
          <a:ext cx="7498280" cy="5220954"/>
        </p:xfrm>
        <a:graphic>
          <a:graphicData uri="http://schemas.openxmlformats.org/drawingml/2006/table">
            <a:tbl>
              <a:tblPr>
                <a:tableStyleId>{5C22544A-7EE6-4342-B048-85BDC9FD1C3A}</a:tableStyleId>
              </a:tblPr>
              <a:tblGrid>
                <a:gridCol w="1400295">
                  <a:extLst>
                    <a:ext uri="{9D8B030D-6E8A-4147-A177-3AD203B41FA5}">
                      <a16:colId xmlns:a16="http://schemas.microsoft.com/office/drawing/2014/main" val="20000"/>
                    </a:ext>
                  </a:extLst>
                </a:gridCol>
                <a:gridCol w="1463945">
                  <a:extLst>
                    <a:ext uri="{9D8B030D-6E8A-4147-A177-3AD203B41FA5}">
                      <a16:colId xmlns:a16="http://schemas.microsoft.com/office/drawing/2014/main" val="20001"/>
                    </a:ext>
                  </a:extLst>
                </a:gridCol>
                <a:gridCol w="1082047">
                  <a:extLst>
                    <a:ext uri="{9D8B030D-6E8A-4147-A177-3AD203B41FA5}">
                      <a16:colId xmlns:a16="http://schemas.microsoft.com/office/drawing/2014/main" val="20002"/>
                    </a:ext>
                  </a:extLst>
                </a:gridCol>
                <a:gridCol w="1082047">
                  <a:extLst>
                    <a:ext uri="{9D8B030D-6E8A-4147-A177-3AD203B41FA5}">
                      <a16:colId xmlns:a16="http://schemas.microsoft.com/office/drawing/2014/main" val="20003"/>
                    </a:ext>
                  </a:extLst>
                </a:gridCol>
                <a:gridCol w="1234973">
                  <a:extLst>
                    <a:ext uri="{9D8B030D-6E8A-4147-A177-3AD203B41FA5}">
                      <a16:colId xmlns:a16="http://schemas.microsoft.com/office/drawing/2014/main" val="3523172937"/>
                    </a:ext>
                  </a:extLst>
                </a:gridCol>
                <a:gridCol w="1234973">
                  <a:extLst>
                    <a:ext uri="{9D8B030D-6E8A-4147-A177-3AD203B41FA5}">
                      <a16:colId xmlns:a16="http://schemas.microsoft.com/office/drawing/2014/main" val="1880881695"/>
                    </a:ext>
                  </a:extLst>
                </a:gridCol>
              </a:tblGrid>
              <a:tr h="199384">
                <a:tc>
                  <a:txBody>
                    <a:bodyPr/>
                    <a:lstStyle/>
                    <a:p>
                      <a:pPr algn="ctr" fontAlgn="b"/>
                      <a:endParaRPr lang="en-US" sz="1000" b="1"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u="none" strike="noStrike">
                          <a:effectLst/>
                        </a:rPr>
                        <a:t>MatchUp Windows Desktop</a:t>
                      </a:r>
                      <a:endParaRPr lang="en-US" sz="1000" b="1"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u="none" strike="noStrike" dirty="0">
                          <a:effectLst/>
                        </a:rPr>
                        <a:t>MatchUp Object</a:t>
                      </a:r>
                      <a:endParaRPr lang="en-US" sz="1000" b="1"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u="none" strike="noStrike" dirty="0">
                          <a:effectLst/>
                        </a:rPr>
                        <a:t>MatchUp ETL</a:t>
                      </a:r>
                      <a:endParaRPr lang="en-US" sz="1000" b="1"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b="0" i="0" u="none" strike="noStrike" dirty="0">
                          <a:solidFill>
                            <a:srgbClr val="000000"/>
                          </a:solidFill>
                          <a:effectLst/>
                          <a:latin typeface="Calibri" panose="020F0502020204030204" pitchFamily="34" charset="0"/>
                        </a:rPr>
                        <a:t>LWXL MatchUp</a:t>
                      </a:r>
                    </a:p>
                  </a:txBody>
                  <a:tcPr marL="8998" marR="8998" marT="8998" marB="0" anchor="b"/>
                </a:tc>
                <a:tc>
                  <a:txBody>
                    <a:bodyPr/>
                    <a:lstStyle/>
                    <a:p>
                      <a:pPr algn="ctr" fontAlgn="b"/>
                      <a:r>
                        <a:rPr lang="en-US" sz="1000" b="0" i="0" u="none" strike="noStrike" dirty="0">
                          <a:solidFill>
                            <a:srgbClr val="000000"/>
                          </a:solidFill>
                          <a:effectLst/>
                          <a:latin typeface="Calibri" panose="020F0502020204030204" pitchFamily="34" charset="0"/>
                        </a:rPr>
                        <a:t>MatchUp Web Service</a:t>
                      </a:r>
                    </a:p>
                  </a:txBody>
                  <a:tcPr marL="8998" marR="8998" marT="8998" marB="0" anchor="b"/>
                </a:tc>
                <a:extLst>
                  <a:ext uri="{0D108BD9-81ED-4DB2-BD59-A6C34878D82A}">
                    <a16:rowId xmlns:a16="http://schemas.microsoft.com/office/drawing/2014/main" val="10000"/>
                  </a:ext>
                </a:extLst>
              </a:tr>
              <a:tr h="173377">
                <a:tc>
                  <a:txBody>
                    <a:bodyPr/>
                    <a:lstStyle/>
                    <a:p>
                      <a:pPr algn="l" fontAlgn="b"/>
                      <a:r>
                        <a:rPr lang="en-US" sz="1000" u="none" strike="noStrike">
                          <a:effectLst/>
                        </a:rPr>
                        <a:t>Matchcode Editor</a:t>
                      </a:r>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u="none" strike="noStrike" dirty="0">
                          <a:effectLst/>
                        </a:rPr>
                        <a:t>X</a:t>
                      </a:r>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u="none" strike="noStrike" dirty="0">
                          <a:effectLst/>
                        </a:rPr>
                        <a:t>x</a:t>
                      </a:r>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b="1" i="0" u="none" strike="noStrike" dirty="0">
                          <a:solidFill>
                            <a:srgbClr val="FF0000"/>
                          </a:solidFill>
                          <a:effectLst/>
                          <a:latin typeface="Calibri" panose="020F0502020204030204" pitchFamily="34" charset="0"/>
                        </a:rPr>
                        <a:t>no</a:t>
                      </a:r>
                    </a:p>
                  </a:txBody>
                  <a:tcPr marL="8998" marR="8998" marT="8998" marB="0" anchor="b"/>
                </a:tc>
                <a:extLst>
                  <a:ext uri="{0D108BD9-81ED-4DB2-BD59-A6C34878D82A}">
                    <a16:rowId xmlns:a16="http://schemas.microsoft.com/office/drawing/2014/main" val="10001"/>
                  </a:ext>
                </a:extLst>
              </a:tr>
              <a:tr h="173377">
                <a:tc>
                  <a:txBody>
                    <a:bodyPr/>
                    <a:lstStyle/>
                    <a:p>
                      <a:pPr algn="l" fontAlgn="b"/>
                      <a:r>
                        <a:rPr lang="en-US" sz="1000" u="none" strike="noStrike" dirty="0">
                          <a:effectLst/>
                        </a:rPr>
                        <a:t>Programming required</a:t>
                      </a:r>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u="none" strike="noStrike" dirty="0">
                          <a:effectLst/>
                        </a:rPr>
                        <a:t>x</a:t>
                      </a:r>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b="0" i="0" u="none" strike="noStrike" dirty="0">
                          <a:solidFill>
                            <a:srgbClr val="000000"/>
                          </a:solidFill>
                          <a:effectLst/>
                          <a:latin typeface="Calibri" panose="020F0502020204030204" pitchFamily="34" charset="0"/>
                        </a:rPr>
                        <a:t>x</a:t>
                      </a:r>
                    </a:p>
                  </a:txBody>
                  <a:tcPr marL="8998" marR="8998" marT="8998" marB="0" anchor="b"/>
                </a:tc>
                <a:extLst>
                  <a:ext uri="{0D108BD9-81ED-4DB2-BD59-A6C34878D82A}">
                    <a16:rowId xmlns:a16="http://schemas.microsoft.com/office/drawing/2014/main" val="10002"/>
                  </a:ext>
                </a:extLst>
              </a:tr>
              <a:tr h="173377">
                <a:tc>
                  <a:txBody>
                    <a:bodyPr/>
                    <a:lstStyle/>
                    <a:p>
                      <a:pPr algn="l"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998" marR="8998" marT="8998" marB="0" anchor="b"/>
                </a:tc>
                <a:extLst>
                  <a:ext uri="{0D108BD9-81ED-4DB2-BD59-A6C34878D82A}">
                    <a16:rowId xmlns:a16="http://schemas.microsoft.com/office/drawing/2014/main" val="10003"/>
                  </a:ext>
                </a:extLst>
              </a:tr>
              <a:tr h="17337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00" u="none" strike="noStrike" dirty="0">
                          <a:effectLst/>
                        </a:rPr>
                        <a:t>Multi Platform</a:t>
                      </a:r>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u="none" strike="noStrike" dirty="0">
                          <a:effectLst/>
                        </a:rPr>
                        <a:t>x</a:t>
                      </a:r>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extLst>
                  <a:ext uri="{0D108BD9-81ED-4DB2-BD59-A6C34878D82A}">
                    <a16:rowId xmlns:a16="http://schemas.microsoft.com/office/drawing/2014/main" val="10004"/>
                  </a:ext>
                </a:extLst>
              </a:tr>
              <a:tr h="18486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00" u="none" strike="noStrike" dirty="0" err="1">
                          <a:effectLst/>
                        </a:rPr>
                        <a:t>realTime</a:t>
                      </a:r>
                      <a:r>
                        <a:rPr lang="en-US" sz="1000" u="none" strike="noStrike" dirty="0">
                          <a:effectLst/>
                        </a:rPr>
                        <a:t> - Deduping</a:t>
                      </a:r>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r>
                        <a:rPr lang="en-US" sz="1200" b="1" u="none" strike="noStrike" dirty="0">
                          <a:solidFill>
                            <a:srgbClr val="009900"/>
                          </a:solidFill>
                          <a:effectLst/>
                        </a:rPr>
                        <a:t>X</a:t>
                      </a:r>
                      <a:endParaRPr lang="en-US" sz="1200" b="1" i="0" u="none" strike="noStrike" dirty="0">
                        <a:solidFill>
                          <a:srgbClr val="0099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998" marR="8998" marT="8998" marB="0" anchor="b"/>
                </a:tc>
                <a:extLst>
                  <a:ext uri="{0D108BD9-81ED-4DB2-BD59-A6C34878D82A}">
                    <a16:rowId xmlns:a16="http://schemas.microsoft.com/office/drawing/2014/main" val="10005"/>
                  </a:ext>
                </a:extLst>
              </a:tr>
              <a:tr h="173377">
                <a:tc>
                  <a:txBody>
                    <a:bodyPr/>
                    <a:lstStyle/>
                    <a:p>
                      <a:pPr algn="l" fontAlgn="b"/>
                      <a:r>
                        <a:rPr lang="en-US" sz="1000" u="none" strike="noStrike" dirty="0">
                          <a:effectLst/>
                        </a:rPr>
                        <a:t>Flexible output (File type)</a:t>
                      </a:r>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u="none" strike="noStrike" dirty="0">
                          <a:effectLst/>
                        </a:rPr>
                        <a:t>Various file types</a:t>
                      </a:r>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u="none" strike="noStrike" dirty="0">
                          <a:effectLst/>
                        </a:rPr>
                        <a:t>Various file types</a:t>
                      </a:r>
                      <a:r>
                        <a:rPr lang="en-US" sz="1000" u="none" strike="noStrike" baseline="0" dirty="0">
                          <a:effectLst/>
                        </a:rPr>
                        <a:t> </a:t>
                      </a:r>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000" b="0" i="0" u="none" strike="noStrike" dirty="0">
                        <a:solidFill>
                          <a:srgbClr val="000000"/>
                        </a:solidFill>
                        <a:effectLst/>
                        <a:latin typeface="Calibri" panose="020F0502020204030204" pitchFamily="34" charset="0"/>
                      </a:endParaRPr>
                    </a:p>
                  </a:txBody>
                  <a:tcPr marL="8998" marR="8998" marT="8998" marB="0" anchor="b"/>
                </a:tc>
                <a:extLst>
                  <a:ext uri="{0D108BD9-81ED-4DB2-BD59-A6C34878D82A}">
                    <a16:rowId xmlns:a16="http://schemas.microsoft.com/office/drawing/2014/main" val="10006"/>
                  </a:ext>
                </a:extLst>
              </a:tr>
              <a:tr h="173377">
                <a:tc>
                  <a:txBody>
                    <a:bodyPr/>
                    <a:lstStyle/>
                    <a:p>
                      <a:pPr algn="l" fontAlgn="b"/>
                      <a:r>
                        <a:rPr lang="en-US" sz="1000" u="none" strike="noStrike" dirty="0">
                          <a:effectLst/>
                        </a:rPr>
                        <a:t>Record Limit</a:t>
                      </a:r>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u="none" strike="noStrike" dirty="0">
                          <a:effectLst/>
                        </a:rPr>
                        <a:t>unlimited</a:t>
                      </a:r>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u="none" strike="noStrike" dirty="0">
                          <a:effectLst/>
                        </a:rPr>
                        <a:t>Unlimited</a:t>
                      </a:r>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u="none" strike="noStrike" dirty="0">
                          <a:effectLst/>
                        </a:rPr>
                        <a:t>unlimited</a:t>
                      </a:r>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b="0" i="0" u="none" strike="noStrike" dirty="0">
                          <a:solidFill>
                            <a:srgbClr val="000000"/>
                          </a:solidFill>
                          <a:effectLst/>
                          <a:latin typeface="Calibri" panose="020F0502020204030204" pitchFamily="34" charset="0"/>
                        </a:rPr>
                        <a:t>50000</a:t>
                      </a:r>
                    </a:p>
                  </a:txBody>
                  <a:tcPr marL="8998" marR="8998" marT="8998" marB="0" anchor="b"/>
                </a:tc>
                <a:tc>
                  <a:txBody>
                    <a:bodyPr/>
                    <a:lstStyle/>
                    <a:p>
                      <a:pPr algn="ctr" fontAlgn="b"/>
                      <a:r>
                        <a:rPr lang="en-US" sz="1000" b="0" i="0" u="none" strike="noStrike" dirty="0">
                          <a:solidFill>
                            <a:srgbClr val="000000"/>
                          </a:solidFill>
                          <a:effectLst/>
                          <a:latin typeface="Calibri" panose="020F0502020204030204" pitchFamily="34" charset="0"/>
                        </a:rPr>
                        <a:t>unlimited</a:t>
                      </a:r>
                    </a:p>
                  </a:txBody>
                  <a:tcPr marL="8998" marR="8998" marT="8998" marB="0" anchor="b"/>
                </a:tc>
                <a:extLst>
                  <a:ext uri="{0D108BD9-81ED-4DB2-BD59-A6C34878D82A}">
                    <a16:rowId xmlns:a16="http://schemas.microsoft.com/office/drawing/2014/main" val="10007"/>
                  </a:ext>
                </a:extLst>
              </a:tr>
              <a:tr h="173377">
                <a:tc>
                  <a:txBody>
                    <a:bodyPr/>
                    <a:lstStyle/>
                    <a:p>
                      <a:pPr algn="l" fontAlgn="b"/>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998" marR="8998" marT="8998" marB="0" anchor="b"/>
                </a:tc>
                <a:extLst>
                  <a:ext uri="{0D108BD9-81ED-4DB2-BD59-A6C34878D82A}">
                    <a16:rowId xmlns:a16="http://schemas.microsoft.com/office/drawing/2014/main" val="10008"/>
                  </a:ext>
                </a:extLst>
              </a:tr>
              <a:tr h="184860">
                <a:tc>
                  <a:txBody>
                    <a:bodyPr/>
                    <a:lstStyle/>
                    <a:p>
                      <a:pPr algn="l" fontAlgn="b"/>
                      <a:r>
                        <a:rPr lang="en-US" sz="1000" u="none" strike="noStrike" dirty="0">
                          <a:effectLst/>
                        </a:rPr>
                        <a:t>Global processing?</a:t>
                      </a:r>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u="none" strike="noStrike" dirty="0">
                          <a:effectLst/>
                        </a:rPr>
                        <a:t>US, CAN, UK</a:t>
                      </a:r>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r>
                        <a:rPr lang="en-US" sz="1200" b="1" u="none" strike="noStrike" dirty="0">
                          <a:solidFill>
                            <a:srgbClr val="009900"/>
                          </a:solidFill>
                          <a:effectLst/>
                        </a:rPr>
                        <a:t>Global</a:t>
                      </a:r>
                      <a:endParaRPr lang="en-US" sz="1200" b="1" i="0" u="none" strike="noStrike" dirty="0">
                        <a:solidFill>
                          <a:srgbClr val="009900"/>
                        </a:solidFill>
                        <a:effectLst/>
                        <a:latin typeface="Calibri" panose="020F0502020204030204" pitchFamily="34" charset="0"/>
                      </a:endParaRPr>
                    </a:p>
                  </a:txBody>
                  <a:tcPr marL="8998" marR="8998" marT="8998" marB="0" anchor="b"/>
                </a:tc>
                <a:tc>
                  <a:txBody>
                    <a:bodyPr/>
                    <a:lstStyle/>
                    <a:p>
                      <a:pPr algn="ctr" fontAlgn="b"/>
                      <a:r>
                        <a:rPr lang="en-US" sz="1200" b="1" u="none" strike="noStrike" dirty="0">
                          <a:solidFill>
                            <a:srgbClr val="009900"/>
                          </a:solidFill>
                          <a:effectLst/>
                        </a:rPr>
                        <a:t>Global</a:t>
                      </a:r>
                      <a:endParaRPr lang="en-US" sz="1200" b="1" i="0" u="none" strike="noStrike" dirty="0">
                        <a:solidFill>
                          <a:srgbClr val="009900"/>
                        </a:solidFill>
                        <a:effectLst/>
                        <a:latin typeface="Calibri" panose="020F0502020204030204" pitchFamily="34" charset="0"/>
                      </a:endParaRPr>
                    </a:p>
                  </a:txBody>
                  <a:tcPr marL="8998" marR="8998" marT="8998" marB="0" anchor="b"/>
                </a:tc>
                <a:tc>
                  <a:txBody>
                    <a:bodyPr/>
                    <a:lstStyle/>
                    <a:p>
                      <a:pPr algn="ctr" fontAlgn="b"/>
                      <a:r>
                        <a:rPr lang="en-US" sz="1200" b="0" i="0" u="none" strike="noStrike" dirty="0">
                          <a:solidFill>
                            <a:schemeClr val="tx1"/>
                          </a:solidFill>
                          <a:effectLst/>
                          <a:latin typeface="Calibri" panose="020F0502020204030204" pitchFamily="34" charset="0"/>
                        </a:rPr>
                        <a:t>presently no</a:t>
                      </a:r>
                    </a:p>
                  </a:txBody>
                  <a:tcPr marL="8998" marR="8998" marT="8998" marB="0" anchor="b"/>
                </a:tc>
                <a:tc>
                  <a:txBody>
                    <a:bodyPr/>
                    <a:lstStyle/>
                    <a:p>
                      <a:pPr algn="ctr" fontAlgn="b"/>
                      <a:r>
                        <a:rPr lang="en-US" sz="1200" b="0" i="0" u="none" strike="noStrike" dirty="0">
                          <a:solidFill>
                            <a:schemeClr val="tx1"/>
                          </a:solidFill>
                          <a:effectLst/>
                          <a:latin typeface="Calibri" panose="020F0502020204030204" pitchFamily="34" charset="0"/>
                        </a:rPr>
                        <a:t>presently no</a:t>
                      </a:r>
                    </a:p>
                  </a:txBody>
                  <a:tcPr marL="8998" marR="8998" marT="8998" marB="0" anchor="b"/>
                </a:tc>
                <a:extLst>
                  <a:ext uri="{0D108BD9-81ED-4DB2-BD59-A6C34878D82A}">
                    <a16:rowId xmlns:a16="http://schemas.microsoft.com/office/drawing/2014/main" val="10009"/>
                  </a:ext>
                </a:extLst>
              </a:tr>
              <a:tr h="302322">
                <a:tc>
                  <a:txBody>
                    <a:bodyPr/>
                    <a:lstStyle/>
                    <a:p>
                      <a:pPr algn="l" fontAlgn="b"/>
                      <a:r>
                        <a:rPr lang="en-US" sz="1000" u="none" strike="noStrike" dirty="0">
                          <a:effectLst/>
                        </a:rPr>
                        <a:t>Output record Consolidation</a:t>
                      </a:r>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u="none" strike="noStrike" dirty="0">
                          <a:effectLst/>
                        </a:rPr>
                        <a:t>gathering</a:t>
                      </a:r>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r>
                        <a:rPr lang="en-US" sz="1200" b="1" u="none" strike="noStrike" dirty="0">
                          <a:solidFill>
                            <a:srgbClr val="009900"/>
                          </a:solidFill>
                          <a:effectLst/>
                        </a:rPr>
                        <a:t>survivorship</a:t>
                      </a:r>
                      <a:endParaRPr lang="en-US" sz="1200" b="1" i="0" u="none" strike="noStrike" dirty="0">
                        <a:solidFill>
                          <a:srgbClr val="009900"/>
                        </a:solidFill>
                        <a:effectLst/>
                        <a:latin typeface="Calibri" panose="020F0502020204030204" pitchFamily="34" charset="0"/>
                      </a:endParaRPr>
                    </a:p>
                  </a:txBody>
                  <a:tcPr marL="8998" marR="8998" marT="8998" marB="0" anchor="b"/>
                </a:tc>
                <a:tc>
                  <a:txBody>
                    <a:bodyPr/>
                    <a:lstStyle/>
                    <a:p>
                      <a:pPr algn="ctr" fontAlgn="b"/>
                      <a:endParaRPr lang="en-US" sz="1200" b="1" i="0" u="none" strike="noStrike" dirty="0">
                        <a:solidFill>
                          <a:srgbClr val="009900"/>
                        </a:solidFill>
                        <a:effectLst/>
                        <a:latin typeface="Calibri" panose="020F0502020204030204" pitchFamily="34" charset="0"/>
                      </a:endParaRPr>
                    </a:p>
                  </a:txBody>
                  <a:tcPr marL="8998" marR="8998" marT="8998" marB="0" anchor="b"/>
                </a:tc>
                <a:tc>
                  <a:txBody>
                    <a:bodyPr/>
                    <a:lstStyle/>
                    <a:p>
                      <a:pPr algn="ctr" fontAlgn="b"/>
                      <a:endParaRPr lang="en-US" sz="1200" b="1" i="0" u="none" strike="noStrike" dirty="0">
                        <a:solidFill>
                          <a:srgbClr val="009900"/>
                        </a:solidFill>
                        <a:effectLst/>
                        <a:latin typeface="Calibri" panose="020F0502020204030204" pitchFamily="34" charset="0"/>
                      </a:endParaRPr>
                    </a:p>
                  </a:txBody>
                  <a:tcPr marL="8998" marR="8998" marT="8998" marB="0" anchor="b"/>
                </a:tc>
                <a:extLst>
                  <a:ext uri="{0D108BD9-81ED-4DB2-BD59-A6C34878D82A}">
                    <a16:rowId xmlns:a16="http://schemas.microsoft.com/office/drawing/2014/main" val="10010"/>
                  </a:ext>
                </a:extLst>
              </a:tr>
              <a:tr h="184860">
                <a:tc>
                  <a:txBody>
                    <a:bodyPr/>
                    <a:lstStyle/>
                    <a:p>
                      <a:pPr algn="l" fontAlgn="b"/>
                      <a:r>
                        <a:rPr lang="en-US" sz="1000" u="none" strike="noStrike" dirty="0">
                          <a:effectLst/>
                        </a:rPr>
                        <a:t>Output record priority</a:t>
                      </a:r>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u="none" strike="noStrike" dirty="0">
                          <a:effectLst/>
                        </a:rPr>
                        <a:t>priority</a:t>
                      </a:r>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r>
                        <a:rPr lang="en-US" sz="1200" b="1" u="none" strike="noStrike" dirty="0">
                          <a:solidFill>
                            <a:srgbClr val="009900"/>
                          </a:solidFill>
                          <a:effectLst/>
                        </a:rPr>
                        <a:t>golden record</a:t>
                      </a:r>
                      <a:endParaRPr lang="en-US" sz="1200" b="1" i="0" u="none" strike="noStrike" dirty="0">
                        <a:solidFill>
                          <a:srgbClr val="009900"/>
                        </a:solidFill>
                        <a:effectLst/>
                        <a:latin typeface="Calibri" panose="020F0502020204030204" pitchFamily="34" charset="0"/>
                      </a:endParaRPr>
                    </a:p>
                  </a:txBody>
                  <a:tcPr marL="8998" marR="8998" marT="8998" marB="0" anchor="b"/>
                </a:tc>
                <a:tc>
                  <a:txBody>
                    <a:bodyPr/>
                    <a:lstStyle/>
                    <a:p>
                      <a:pPr algn="ctr" fontAlgn="b"/>
                      <a:endParaRPr lang="en-US" sz="1200" b="1" i="0" u="none" strike="noStrike" dirty="0">
                        <a:solidFill>
                          <a:srgbClr val="009900"/>
                        </a:solidFill>
                        <a:effectLst/>
                        <a:latin typeface="Calibri" panose="020F0502020204030204" pitchFamily="34" charset="0"/>
                      </a:endParaRPr>
                    </a:p>
                  </a:txBody>
                  <a:tcPr marL="8998" marR="8998" marT="8998" marB="0" anchor="b"/>
                </a:tc>
                <a:tc>
                  <a:txBody>
                    <a:bodyPr/>
                    <a:lstStyle/>
                    <a:p>
                      <a:pPr algn="ctr" fontAlgn="b"/>
                      <a:endParaRPr lang="en-US" sz="1200" b="1" i="0" u="none" strike="noStrike" dirty="0">
                        <a:solidFill>
                          <a:srgbClr val="009900"/>
                        </a:solidFill>
                        <a:effectLst/>
                        <a:latin typeface="Calibri" panose="020F0502020204030204" pitchFamily="34" charset="0"/>
                      </a:endParaRPr>
                    </a:p>
                  </a:txBody>
                  <a:tcPr marL="8998" marR="8998" marT="8998" marB="0" anchor="b"/>
                </a:tc>
                <a:extLst>
                  <a:ext uri="{0D108BD9-81ED-4DB2-BD59-A6C34878D82A}">
                    <a16:rowId xmlns:a16="http://schemas.microsoft.com/office/drawing/2014/main" val="10011"/>
                  </a:ext>
                </a:extLst>
              </a:tr>
              <a:tr h="302322">
                <a:tc>
                  <a:txBody>
                    <a:bodyPr/>
                    <a:lstStyle/>
                    <a:p>
                      <a:pPr algn="l" fontAlgn="b"/>
                      <a:r>
                        <a:rPr lang="en-US" sz="1000" u="none" strike="noStrike">
                          <a:effectLst/>
                        </a:rPr>
                        <a:t>source record update (distribute)</a:t>
                      </a:r>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u="none" strike="noStrike" dirty="0">
                          <a:effectLst/>
                        </a:rPr>
                        <a:t>scattering</a:t>
                      </a:r>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998" marR="8998" marT="8998" marB="0" anchor="b"/>
                </a:tc>
                <a:extLst>
                  <a:ext uri="{0D108BD9-81ED-4DB2-BD59-A6C34878D82A}">
                    <a16:rowId xmlns:a16="http://schemas.microsoft.com/office/drawing/2014/main" val="10012"/>
                  </a:ext>
                </a:extLst>
              </a:tr>
              <a:tr h="173377">
                <a:tc>
                  <a:txBody>
                    <a:bodyPr/>
                    <a:lstStyle/>
                    <a:p>
                      <a:pPr algn="l" fontAlgn="b"/>
                      <a:r>
                        <a:rPr lang="en-US" sz="1000" b="0" i="0" u="none" strike="noStrike" dirty="0">
                          <a:solidFill>
                            <a:srgbClr val="000000"/>
                          </a:solidFill>
                          <a:effectLst/>
                          <a:latin typeface="Calibri" panose="020F0502020204030204" pitchFamily="34" charset="0"/>
                        </a:rPr>
                        <a:t>Rapid</a:t>
                      </a:r>
                      <a:r>
                        <a:rPr lang="en-US" sz="1000" b="0" i="0" u="none" strike="noStrike" baseline="0" dirty="0">
                          <a:solidFill>
                            <a:srgbClr val="000000"/>
                          </a:solidFill>
                          <a:effectLst/>
                          <a:latin typeface="Calibri" panose="020F0502020204030204" pitchFamily="34" charset="0"/>
                        </a:rPr>
                        <a:t> Development</a:t>
                      </a:r>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b="0" i="0" u="none" strike="noStrike" dirty="0">
                          <a:solidFill>
                            <a:srgbClr val="000000"/>
                          </a:solidFill>
                          <a:effectLst/>
                          <a:latin typeface="Calibri" panose="020F0502020204030204" pitchFamily="34" charset="0"/>
                        </a:rPr>
                        <a:t>x</a:t>
                      </a: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b="0" i="0" u="none" strike="noStrike" dirty="0">
                          <a:solidFill>
                            <a:srgbClr val="000000"/>
                          </a:solidFill>
                          <a:effectLst/>
                          <a:latin typeface="Calibri" panose="020F0502020204030204" pitchFamily="34" charset="0"/>
                        </a:rPr>
                        <a:t>x</a:t>
                      </a:r>
                    </a:p>
                  </a:txBody>
                  <a:tcPr marL="8998" marR="8998" marT="8998"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998" marR="8998" marT="8998" marB="0" anchor="b"/>
                </a:tc>
                <a:extLst>
                  <a:ext uri="{0D108BD9-81ED-4DB2-BD59-A6C34878D82A}">
                    <a16:rowId xmlns:a16="http://schemas.microsoft.com/office/drawing/2014/main" val="10013"/>
                  </a:ext>
                </a:extLst>
              </a:tr>
              <a:tr h="184860">
                <a:tc>
                  <a:txBody>
                    <a:bodyPr/>
                    <a:lstStyle/>
                    <a:p>
                      <a:pPr algn="l" fontAlgn="b"/>
                      <a:r>
                        <a:rPr lang="en-US" sz="1000" b="0" i="0" u="none" strike="noStrike" dirty="0">
                          <a:solidFill>
                            <a:srgbClr val="000000"/>
                          </a:solidFill>
                          <a:effectLst/>
                          <a:latin typeface="Calibri" panose="020F0502020204030204" pitchFamily="34" charset="0"/>
                        </a:rPr>
                        <a:t>Rapid Integration</a:t>
                      </a: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r>
                        <a:rPr lang="en-US" sz="1200" b="1" i="0" u="none" strike="noStrike" dirty="0">
                          <a:solidFill>
                            <a:srgbClr val="009900"/>
                          </a:solidFill>
                          <a:effectLst/>
                          <a:latin typeface="Calibri" panose="020F0502020204030204" pitchFamily="34" charset="0"/>
                        </a:rPr>
                        <a:t>X</a:t>
                      </a:r>
                    </a:p>
                  </a:txBody>
                  <a:tcPr marL="8998" marR="8998" marT="8998" marB="0" anchor="b"/>
                </a:tc>
                <a:tc>
                  <a:txBody>
                    <a:bodyPr/>
                    <a:lstStyle/>
                    <a:p>
                      <a:pPr algn="ctr" fontAlgn="b"/>
                      <a:r>
                        <a:rPr lang="en-US" sz="1200" b="0" i="0" u="none" strike="noStrike" dirty="0">
                          <a:solidFill>
                            <a:schemeClr val="tx1"/>
                          </a:solidFill>
                          <a:effectLst/>
                          <a:latin typeface="Calibri" panose="020F0502020204030204" pitchFamily="34" charset="0"/>
                        </a:rPr>
                        <a:t>x</a:t>
                      </a:r>
                    </a:p>
                  </a:txBody>
                  <a:tcPr marL="8998" marR="8998" marT="8998" marB="0" anchor="b"/>
                </a:tc>
                <a:tc>
                  <a:txBody>
                    <a:bodyPr/>
                    <a:lstStyle/>
                    <a:p>
                      <a:pPr algn="ctr" fontAlgn="b"/>
                      <a:endParaRPr lang="en-US" sz="1200" b="0" i="0" u="none" strike="noStrike" dirty="0">
                        <a:solidFill>
                          <a:schemeClr val="tx1"/>
                        </a:solidFill>
                        <a:effectLst/>
                        <a:latin typeface="Calibri" panose="020F0502020204030204" pitchFamily="34" charset="0"/>
                      </a:endParaRPr>
                    </a:p>
                  </a:txBody>
                  <a:tcPr marL="8998" marR="8998" marT="8998" marB="0" anchor="b"/>
                </a:tc>
                <a:extLst>
                  <a:ext uri="{0D108BD9-81ED-4DB2-BD59-A6C34878D82A}">
                    <a16:rowId xmlns:a16="http://schemas.microsoft.com/office/drawing/2014/main" val="10014"/>
                  </a:ext>
                </a:extLst>
              </a:tr>
              <a:tr h="173377">
                <a:tc>
                  <a:txBody>
                    <a:bodyPr/>
                    <a:lstStyle/>
                    <a:p>
                      <a:pPr algn="l" fontAlgn="b"/>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998" marR="8998" marT="8998" marB="0" anchor="b"/>
                </a:tc>
                <a:extLst>
                  <a:ext uri="{0D108BD9-81ED-4DB2-BD59-A6C34878D82A}">
                    <a16:rowId xmlns:a16="http://schemas.microsoft.com/office/drawing/2014/main" val="10015"/>
                  </a:ext>
                </a:extLst>
              </a:tr>
              <a:tr h="173377">
                <a:tc>
                  <a:txBody>
                    <a:bodyPr/>
                    <a:lstStyle/>
                    <a:p>
                      <a:pPr algn="l" fontAlgn="b"/>
                      <a:r>
                        <a:rPr lang="en-US" sz="1000" u="none" strike="noStrike">
                          <a:effectLst/>
                        </a:rPr>
                        <a:t>direct file handling</a:t>
                      </a:r>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b="0" i="0" u="none" strike="noStrike" dirty="0">
                          <a:solidFill>
                            <a:srgbClr val="000000"/>
                          </a:solidFill>
                          <a:effectLst/>
                          <a:latin typeface="Calibri" panose="020F0502020204030204" pitchFamily="34" charset="0"/>
                        </a:rPr>
                        <a:t>Excel, csv, etc.</a:t>
                      </a:r>
                    </a:p>
                  </a:txBody>
                  <a:tcPr marL="8998" marR="8998" marT="8998"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998" marR="8998" marT="8998" marB="0" anchor="b"/>
                </a:tc>
                <a:extLst>
                  <a:ext uri="{0D108BD9-81ED-4DB2-BD59-A6C34878D82A}">
                    <a16:rowId xmlns:a16="http://schemas.microsoft.com/office/drawing/2014/main" val="10016"/>
                  </a:ext>
                </a:extLst>
              </a:tr>
              <a:tr h="173377">
                <a:tc>
                  <a:txBody>
                    <a:bodyPr/>
                    <a:lstStyle/>
                    <a:p>
                      <a:pPr algn="l" fontAlgn="b"/>
                      <a:r>
                        <a:rPr lang="en-US" sz="1000" u="none" strike="noStrike">
                          <a:effectLst/>
                        </a:rPr>
                        <a:t>unlimited files</a:t>
                      </a:r>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b="0" u="none" strike="noStrike" dirty="0">
                          <a:solidFill>
                            <a:schemeClr val="tx1"/>
                          </a:solidFill>
                          <a:effectLst/>
                        </a:rPr>
                        <a:t>X</a:t>
                      </a:r>
                      <a:endParaRPr lang="en-US" sz="1000" b="0" i="0" u="none" strike="noStrike" dirty="0">
                        <a:solidFill>
                          <a:schemeClr val="tx1"/>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u="none" strike="noStrike" dirty="0">
                          <a:effectLst/>
                        </a:rPr>
                        <a:t>Source, lookup</a:t>
                      </a:r>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998" marR="8998" marT="8998" marB="0" anchor="b"/>
                </a:tc>
                <a:extLst>
                  <a:ext uri="{0D108BD9-81ED-4DB2-BD59-A6C34878D82A}">
                    <a16:rowId xmlns:a16="http://schemas.microsoft.com/office/drawing/2014/main" val="10017"/>
                  </a:ext>
                </a:extLst>
              </a:tr>
              <a:tr h="17337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00" u="none" strike="noStrike" dirty="0">
                          <a:effectLst/>
                        </a:rPr>
                        <a:t>analyzing</a:t>
                      </a:r>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u="none" strike="noStrike" dirty="0">
                          <a:effectLst/>
                        </a:rPr>
                        <a:t>built in tool</a:t>
                      </a:r>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b="0" i="0" u="none" strike="noStrike" dirty="0">
                          <a:solidFill>
                            <a:srgbClr val="000000"/>
                          </a:solidFill>
                          <a:effectLst/>
                          <a:latin typeface="Calibri" panose="020F0502020204030204" pitchFamily="34" charset="0"/>
                        </a:rPr>
                        <a:t>x</a:t>
                      </a:r>
                    </a:p>
                  </a:txBody>
                  <a:tcPr marL="8998" marR="8998" marT="8998"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998" marR="8998" marT="8998" marB="0" anchor="b"/>
                </a:tc>
                <a:extLst>
                  <a:ext uri="{0D108BD9-81ED-4DB2-BD59-A6C34878D82A}">
                    <a16:rowId xmlns:a16="http://schemas.microsoft.com/office/drawing/2014/main" val="10018"/>
                  </a:ext>
                </a:extLst>
              </a:tr>
              <a:tr h="173377">
                <a:tc>
                  <a:txBody>
                    <a:bodyPr/>
                    <a:lstStyle/>
                    <a:p>
                      <a:pPr algn="l" fontAlgn="b"/>
                      <a:r>
                        <a:rPr lang="en-US" sz="1000" u="none" strike="noStrike">
                          <a:effectLst/>
                        </a:rPr>
                        <a:t>file control toolset</a:t>
                      </a:r>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998" marR="8998" marT="8998" marB="0" anchor="b"/>
                </a:tc>
                <a:extLst>
                  <a:ext uri="{0D108BD9-81ED-4DB2-BD59-A6C34878D82A}">
                    <a16:rowId xmlns:a16="http://schemas.microsoft.com/office/drawing/2014/main" val="10019"/>
                  </a:ext>
                </a:extLst>
              </a:tr>
              <a:tr h="173377">
                <a:tc>
                  <a:txBody>
                    <a:bodyPr/>
                    <a:lstStyle/>
                    <a:p>
                      <a:pPr algn="l" fontAlgn="b"/>
                      <a:r>
                        <a:rPr lang="en-US" sz="1000" u="none" strike="noStrike">
                          <a:effectLst/>
                        </a:rPr>
                        <a:t>CASS</a:t>
                      </a:r>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extLst>
                  <a:ext uri="{0D108BD9-81ED-4DB2-BD59-A6C34878D82A}">
                    <a16:rowId xmlns:a16="http://schemas.microsoft.com/office/drawing/2014/main" val="10020"/>
                  </a:ext>
                </a:extLst>
              </a:tr>
              <a:tr h="30232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00" u="none" strike="noStrike" dirty="0">
                          <a:effectLst/>
                        </a:rPr>
                        <a:t>Automatic reports generated</a:t>
                      </a:r>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u="none" strike="noStrike" dirty="0">
                          <a:effectLst/>
                        </a:rPr>
                        <a:t>18 reports</a:t>
                      </a:r>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b="0" i="0" u="none" strike="noStrike" dirty="0">
                          <a:solidFill>
                            <a:srgbClr val="000000"/>
                          </a:solidFill>
                          <a:effectLst/>
                          <a:latin typeface="Calibri" panose="020F0502020204030204" pitchFamily="34" charset="0"/>
                        </a:rPr>
                        <a:t>X</a:t>
                      </a:r>
                    </a:p>
                  </a:txBody>
                  <a:tcPr marL="8998" marR="8998" marT="8998"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998" marR="8998" marT="8998" marB="0" anchor="b"/>
                </a:tc>
                <a:extLst>
                  <a:ext uri="{0D108BD9-81ED-4DB2-BD59-A6C34878D82A}">
                    <a16:rowId xmlns:a16="http://schemas.microsoft.com/office/drawing/2014/main" val="10021"/>
                  </a:ext>
                </a:extLst>
              </a:tr>
              <a:tr h="173377">
                <a:tc>
                  <a:txBody>
                    <a:bodyPr/>
                    <a:lstStyle/>
                    <a:p>
                      <a:pPr algn="l" fontAlgn="b"/>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998" marR="8998" marT="8998" marB="0" anchor="b"/>
                </a:tc>
                <a:extLst>
                  <a:ext uri="{0D108BD9-81ED-4DB2-BD59-A6C34878D82A}">
                    <a16:rowId xmlns:a16="http://schemas.microsoft.com/office/drawing/2014/main" val="10022"/>
                  </a:ext>
                </a:extLst>
              </a:tr>
              <a:tr h="184860">
                <a:tc>
                  <a:txBody>
                    <a:bodyPr/>
                    <a:lstStyle/>
                    <a:p>
                      <a:pPr algn="l" fontAlgn="b"/>
                      <a:r>
                        <a:rPr lang="en-US" sz="1000" u="none" strike="noStrike" dirty="0">
                          <a:effectLst/>
                        </a:rPr>
                        <a:t>updates</a:t>
                      </a:r>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r>
                        <a:rPr lang="en-US" sz="1200" b="1" u="none" strike="noStrike" dirty="0">
                          <a:solidFill>
                            <a:srgbClr val="009900"/>
                          </a:solidFill>
                          <a:effectLst/>
                        </a:rPr>
                        <a:t>x</a:t>
                      </a:r>
                      <a:endParaRPr lang="en-US" sz="1200" b="1" i="0" u="none" strike="noStrike" dirty="0">
                        <a:solidFill>
                          <a:srgbClr val="009900"/>
                        </a:solidFill>
                        <a:effectLst/>
                        <a:latin typeface="Calibri" panose="020F0502020204030204" pitchFamily="34" charset="0"/>
                      </a:endParaRPr>
                    </a:p>
                  </a:txBody>
                  <a:tcPr marL="8998" marR="8998" marT="8998" marB="0" anchor="b"/>
                </a:tc>
                <a:tc>
                  <a:txBody>
                    <a:bodyPr/>
                    <a:lstStyle/>
                    <a:p>
                      <a:pPr algn="ctr" fontAlgn="b"/>
                      <a:r>
                        <a:rPr lang="en-US" sz="1200" b="1" u="none" strike="noStrike" dirty="0">
                          <a:solidFill>
                            <a:srgbClr val="009900"/>
                          </a:solidFill>
                          <a:effectLst/>
                        </a:rPr>
                        <a:t>x</a:t>
                      </a:r>
                      <a:endParaRPr lang="en-US" sz="1200" b="1" i="0" u="none" strike="noStrike" dirty="0">
                        <a:solidFill>
                          <a:srgbClr val="009900"/>
                        </a:solidFill>
                        <a:effectLst/>
                        <a:latin typeface="Calibri" panose="020F0502020204030204" pitchFamily="34" charset="0"/>
                      </a:endParaRPr>
                    </a:p>
                  </a:txBody>
                  <a:tcPr marL="8998" marR="8998" marT="8998" marB="0" anchor="b"/>
                </a:tc>
                <a:tc>
                  <a:txBody>
                    <a:bodyPr/>
                    <a:lstStyle/>
                    <a:p>
                      <a:pPr algn="ctr" fontAlgn="b"/>
                      <a:r>
                        <a:rPr lang="en-US" sz="1200" b="0" i="0" u="none" strike="noStrike" dirty="0">
                          <a:solidFill>
                            <a:schemeClr val="tx1"/>
                          </a:solidFill>
                          <a:effectLst/>
                          <a:latin typeface="Calibri" panose="020F0502020204030204" pitchFamily="34" charset="0"/>
                        </a:rPr>
                        <a:t>X</a:t>
                      </a:r>
                    </a:p>
                  </a:txBody>
                  <a:tcPr marL="8998" marR="8998" marT="8998" marB="0" anchor="b"/>
                </a:tc>
                <a:tc>
                  <a:txBody>
                    <a:bodyPr/>
                    <a:lstStyle/>
                    <a:p>
                      <a:pPr algn="ctr" fontAlgn="b"/>
                      <a:r>
                        <a:rPr lang="en-US" sz="1200" b="0" i="0" u="none" strike="noStrike" dirty="0">
                          <a:solidFill>
                            <a:schemeClr val="tx1"/>
                          </a:solidFill>
                          <a:effectLst/>
                          <a:latin typeface="Calibri" panose="020F0502020204030204" pitchFamily="34" charset="0"/>
                        </a:rPr>
                        <a:t>automatic</a:t>
                      </a:r>
                    </a:p>
                  </a:txBody>
                  <a:tcPr marL="8998" marR="8998" marT="8998" marB="0" anchor="b"/>
                </a:tc>
                <a:extLst>
                  <a:ext uri="{0D108BD9-81ED-4DB2-BD59-A6C34878D82A}">
                    <a16:rowId xmlns:a16="http://schemas.microsoft.com/office/drawing/2014/main" val="10023"/>
                  </a:ext>
                </a:extLst>
              </a:tr>
              <a:tr h="173377">
                <a:tc>
                  <a:txBody>
                    <a:bodyPr/>
                    <a:lstStyle/>
                    <a:p>
                      <a:pPr algn="l" fontAlgn="b"/>
                      <a:r>
                        <a:rPr lang="en-US" sz="1000" u="none" strike="noStrike">
                          <a:effectLst/>
                        </a:rPr>
                        <a:t>support</a:t>
                      </a:r>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r>
                        <a:rPr lang="en-US" sz="1000" b="0" i="0" u="none" strike="noStrike" dirty="0">
                          <a:solidFill>
                            <a:srgbClr val="000000"/>
                          </a:solidFill>
                          <a:effectLst/>
                          <a:latin typeface="Calibri" panose="020F0502020204030204" pitchFamily="34" charset="0"/>
                        </a:rPr>
                        <a:t>x</a:t>
                      </a:r>
                    </a:p>
                  </a:txBody>
                  <a:tcPr marL="8998" marR="8998" marT="8998" marB="0" anchor="b"/>
                </a:tc>
                <a:tc>
                  <a:txBody>
                    <a:bodyPr/>
                    <a:lstStyle/>
                    <a:p>
                      <a:pPr algn="ctr" fontAlgn="b"/>
                      <a:r>
                        <a:rPr lang="en-US" sz="1000" b="0" i="0" u="none" strike="noStrike" dirty="0">
                          <a:solidFill>
                            <a:srgbClr val="000000"/>
                          </a:solidFill>
                          <a:effectLst/>
                          <a:latin typeface="Calibri" panose="020F0502020204030204" pitchFamily="34" charset="0"/>
                        </a:rPr>
                        <a:t>x</a:t>
                      </a:r>
                    </a:p>
                  </a:txBody>
                  <a:tcPr marL="8998" marR="8998" marT="8998" marB="0" anchor="b"/>
                </a:tc>
                <a:extLst>
                  <a:ext uri="{0D108BD9-81ED-4DB2-BD59-A6C34878D82A}">
                    <a16:rowId xmlns:a16="http://schemas.microsoft.com/office/drawing/2014/main" val="10024"/>
                  </a:ext>
                </a:extLst>
              </a:tr>
              <a:tr h="173377">
                <a:tc>
                  <a:txBody>
                    <a:bodyPr/>
                    <a:lstStyle/>
                    <a:p>
                      <a:pPr algn="l"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extLst>
                  <a:ext uri="{0D108BD9-81ED-4DB2-BD59-A6C34878D82A}">
                    <a16:rowId xmlns:a16="http://schemas.microsoft.com/office/drawing/2014/main" val="10025"/>
                  </a:ext>
                </a:extLst>
              </a:tr>
              <a:tr h="173377">
                <a:tc>
                  <a:txBody>
                    <a:bodyPr/>
                    <a:lstStyle/>
                    <a:p>
                      <a:pPr algn="l" fontAlgn="b"/>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998" marR="8998" marT="8998"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998" marR="8998" marT="8998" marB="0" anchor="b"/>
                </a:tc>
                <a:extLst>
                  <a:ext uri="{0D108BD9-81ED-4DB2-BD59-A6C34878D82A}">
                    <a16:rowId xmlns:a16="http://schemas.microsoft.com/office/drawing/2014/main" val="10026"/>
                  </a:ext>
                </a:extLst>
              </a:tr>
            </a:tbl>
          </a:graphicData>
        </a:graphic>
      </p:graphicFrame>
    </p:spTree>
    <p:extLst>
      <p:ext uri="{BB962C8B-B14F-4D97-AF65-F5344CB8AC3E}">
        <p14:creationId xmlns:p14="http://schemas.microsoft.com/office/powerpoint/2010/main" val="1974984964"/>
      </p:ext>
    </p:extLst>
  </p:cSld>
  <p:clrMapOvr>
    <a:masterClrMapping/>
  </p:clrMapOvr>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14385</TotalTime>
  <Words>1301</Words>
  <Application>Microsoft Office PowerPoint</Application>
  <PresentationFormat>On-screen Show (4:3)</PresentationFormat>
  <Paragraphs>407</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Swis721 BT</vt:lpstr>
      <vt:lpstr>Times New Roman</vt:lpstr>
      <vt:lpstr>Presentation1</vt:lpstr>
      <vt:lpstr>MatchUp Overview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Distribution Options Choose the right solution for your needs…</vt:lpstr>
      <vt:lpstr>Concepts</vt:lpstr>
      <vt:lpstr>Concepts</vt:lpstr>
      <vt:lpstr>Concepts</vt:lpstr>
      <vt:lpstr>Concepts</vt:lpstr>
      <vt:lpstr>Concepts</vt:lpstr>
      <vt:lpstr>Concepts</vt:lpstr>
      <vt:lpstr>PowerPoint Presentation</vt:lpstr>
      <vt:lpstr>PowerPoint Presentation</vt:lpstr>
      <vt:lpstr>PowerPoint Presentation</vt:lpstr>
      <vt:lpstr>PowerPoint Presentation</vt:lpstr>
      <vt:lpstr>PowerPoint Presentation</vt:lpstr>
      <vt:lpstr>Using the matchcode</vt:lpstr>
      <vt:lpstr>Global Processing</vt:lpstr>
      <vt:lpstr>Global Processing</vt:lpstr>
      <vt:lpstr>Additional Resources</vt:lpstr>
      <vt:lpstr>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MELISSA DATA CORP</dc:title>
  <dc:creator>Paula Merrell</dc:creator>
  <cp:lastModifiedBy>TIM64</cp:lastModifiedBy>
  <cp:revision>576</cp:revision>
  <dcterms:created xsi:type="dcterms:W3CDTF">2006-12-04T19:34:41Z</dcterms:created>
  <dcterms:modified xsi:type="dcterms:W3CDTF">2019-07-24T11:59:47Z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TC011408061033</vt:lpwstr>
  </property>
</Properties>
</file>