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4" r:id="rId2"/>
    <p:sldMasterId id="2147483705" r:id="rId3"/>
    <p:sldMasterId id="2147483706" r:id="rId4"/>
    <p:sldMasterId id="2147483942" r:id="rId5"/>
  </p:sldMasterIdLst>
  <p:notesMasterIdLst>
    <p:notesMasterId r:id="rId52"/>
  </p:notesMasterIdLst>
  <p:handoutMasterIdLst>
    <p:handoutMasterId r:id="rId53"/>
  </p:handoutMasterIdLst>
  <p:sldIdLst>
    <p:sldId id="433" r:id="rId6"/>
    <p:sldId id="434" r:id="rId7"/>
    <p:sldId id="435" r:id="rId8"/>
    <p:sldId id="436" r:id="rId9"/>
    <p:sldId id="451" r:id="rId10"/>
    <p:sldId id="440" r:id="rId11"/>
    <p:sldId id="441" r:id="rId12"/>
    <p:sldId id="442" r:id="rId13"/>
    <p:sldId id="437" r:id="rId14"/>
    <p:sldId id="439" r:id="rId15"/>
    <p:sldId id="443" r:id="rId16"/>
    <p:sldId id="444" r:id="rId17"/>
    <p:sldId id="445" r:id="rId18"/>
    <p:sldId id="446" r:id="rId19"/>
    <p:sldId id="447" r:id="rId20"/>
    <p:sldId id="478" r:id="rId21"/>
    <p:sldId id="479" r:id="rId22"/>
    <p:sldId id="453" r:id="rId23"/>
    <p:sldId id="454" r:id="rId24"/>
    <p:sldId id="455" r:id="rId25"/>
    <p:sldId id="456" r:id="rId26"/>
    <p:sldId id="457" r:id="rId27"/>
    <p:sldId id="458" r:id="rId28"/>
    <p:sldId id="449" r:id="rId29"/>
    <p:sldId id="474" r:id="rId30"/>
    <p:sldId id="448" r:id="rId31"/>
    <p:sldId id="408" r:id="rId32"/>
    <p:sldId id="459" r:id="rId33"/>
    <p:sldId id="460" r:id="rId34"/>
    <p:sldId id="462" r:id="rId35"/>
    <p:sldId id="461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1" r:id="rId44"/>
    <p:sldId id="472" r:id="rId45"/>
    <p:sldId id="470" r:id="rId46"/>
    <p:sldId id="473" r:id="rId47"/>
    <p:sldId id="381" r:id="rId48"/>
    <p:sldId id="475" r:id="rId49"/>
    <p:sldId id="476" r:id="rId50"/>
    <p:sldId id="477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rgbClr val="000000"/>
      </a:buClr>
      <a:buSzPct val="50000"/>
      <a:defRPr kumimoji="1" sz="4000" kern="1200">
        <a:solidFill>
          <a:schemeClr val="tx2"/>
        </a:solidFill>
        <a:latin typeface="Swis721 BT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000000"/>
      </a:buClr>
      <a:buSzPct val="50000"/>
      <a:defRPr kumimoji="1" sz="4000" kern="1200">
        <a:solidFill>
          <a:schemeClr val="tx2"/>
        </a:solidFill>
        <a:latin typeface="Swis721 BT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000000"/>
      </a:buClr>
      <a:buSzPct val="50000"/>
      <a:defRPr kumimoji="1" sz="4000" kern="1200">
        <a:solidFill>
          <a:schemeClr val="tx2"/>
        </a:solidFill>
        <a:latin typeface="Swis721 BT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000000"/>
      </a:buClr>
      <a:buSzPct val="50000"/>
      <a:defRPr kumimoji="1" sz="4000" kern="1200">
        <a:solidFill>
          <a:schemeClr val="tx2"/>
        </a:solidFill>
        <a:latin typeface="Swis721 BT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000000"/>
      </a:buClr>
      <a:buSzPct val="50000"/>
      <a:defRPr kumimoji="1" sz="4000" kern="1200">
        <a:solidFill>
          <a:schemeClr val="tx2"/>
        </a:solidFill>
        <a:latin typeface="Swis721 BT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2"/>
        </a:solidFill>
        <a:latin typeface="Swis721 BT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2"/>
        </a:solidFill>
        <a:latin typeface="Swis721 BT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2"/>
        </a:solidFill>
        <a:latin typeface="Swis721 BT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2"/>
        </a:solidFill>
        <a:latin typeface="Swis7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000000"/>
    <a:srgbClr val="A6B2BE"/>
    <a:srgbClr val="6C8094"/>
    <a:srgbClr val="ECF68E"/>
    <a:srgbClr val="EFFA5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12" autoAdjust="0"/>
  </p:normalViewPr>
  <p:slideViewPr>
    <p:cSldViewPr>
      <p:cViewPr varScale="1">
        <p:scale>
          <a:sx n="97" d="100"/>
          <a:sy n="97" d="100"/>
        </p:scale>
        <p:origin x="8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06D66ED-9C65-4F1C-9230-2A26690F7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8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FEF20A-3953-4B46-8370-66A8E83D1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6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</a:t>
            </a:r>
            <a:r>
              <a:rPr lang="en-US" baseline="0" dirty="0"/>
              <a:t> the attendees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FEF20A-3953-4B46-8370-66A8E83D14A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7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 b="-13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194300"/>
            <a:ext cx="7467600" cy="914400"/>
          </a:xfrm>
        </p:spPr>
        <p:txBody>
          <a:bodyPr anchor="b"/>
          <a:lstStyle>
            <a:lvl1pPr algn="l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32500"/>
            <a:ext cx="6400800" cy="749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70DDF06-0A6E-43F2-BEA2-5FC25FD0A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10EDC-6231-440C-B87B-F2AA1E90D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9A7B1-A893-454C-99E7-57FA62799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DF5A-8BDE-4D91-8D9D-3A3D7D7BE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792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10000"/>
            <a:ext cx="792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537B-6B1C-49C9-BFEC-8CE02B0B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924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0AB55-B5BE-427F-97D9-1FAB146B5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924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B813-69A4-4B0F-A95A-CE083EEA6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6F59-49A9-42AB-B472-C83A022F2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B8F82-24FC-4416-B0CB-6111662F7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82EF-360A-41EE-97A2-B2C25BC4E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A716B-44EA-464C-9DE2-0D23DCBF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8B7-D437-4DF2-AC56-06D9168FB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79AE6-016E-4AB3-AB92-9EC453AC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6A45-3283-421B-BA79-994CF1A27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4B8EB-6D7F-44B5-851B-E63820914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0DF28-2B0E-4C22-9742-D0E5EDF9D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11E05-FC11-45A4-A703-A64B6127D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DE59-9C37-48A6-BCB9-27D70493F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5F11-C3F9-40D6-B557-D9597D2D9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F297-0F7D-44A6-97C5-B17E2E855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5959-ED73-4835-A4CA-12FE867A3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6DB5-EDF6-4946-9510-609BD3F79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6ED31-6551-4705-A27B-7364104AB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558B-FDA4-4089-9104-5F412CB3B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0970C-D662-485F-8158-910791B4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DBAC-3576-439A-BEA0-941B31786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0FFB-88E1-4F4D-9A44-035F8F7E9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4AF3D-8F2F-4A4E-852C-CEEA068CA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E5E3D-FED3-47CF-8E3F-8774C55D5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F3F7-5D8B-4570-9BC5-7BAAE9FE5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74525-BA2D-4E5C-B284-C58CE7CB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8CAA-E94C-41A6-9DCB-B8B33FB25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FD26-8A21-41E1-82FC-E939EA846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EB91-CE79-4162-B3E5-0678D528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045EE-9194-47C4-BB15-7559863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0ECAB-8F80-450C-94E3-8E812F7DC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333C8-2596-4F2B-980F-C2307A8F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8C8E2-C5CC-4385-BA30-ABEB000DD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EAF2-2921-4B11-9DA2-943275639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9926-4B75-4FEE-A661-8A0141182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4FFD-D0D9-4B75-9DC4-A3C83D221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39D5-D797-4EFA-8730-680B91B9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6B79-7072-480D-9129-13916D765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4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571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D9F8-5292-4FC2-B0C1-E118955CF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5A2B-1EE7-456F-AB36-FDF2B3301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ED31-6551-4705-A27B-7364104ABA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EB91-CE79-4162-B3E5-0678D528D1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5A2B-1EE7-456F-AB36-FDF2B3301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E0EE-CC64-44B7-8062-EF578AA971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A9DE-5ECA-4CE9-BE71-19262A32D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BF95-897E-4D5C-93B5-B6CCA219F5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2D445-8780-46F3-8AF6-A719C999F3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0EDC-6231-440C-B87B-F2AA1E90D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A7B1-A893-454C-99E7-57FA62799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3E0EE-CC64-44B7-8062-EF578AA9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 cstate="print"/>
          <a:srcRect/>
          <a:stretch>
            <a:fillRect b="-13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194300"/>
            <a:ext cx="7467600" cy="914400"/>
          </a:xfrm>
        </p:spPr>
        <p:txBody>
          <a:bodyPr anchor="b"/>
          <a:lstStyle>
            <a:lvl1pPr algn="l">
              <a:defRPr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32500"/>
            <a:ext cx="6400800" cy="749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C2DD9F8-5292-4FC2-B0C1-E118955CF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924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0AB55-B5BE-427F-97D9-1FAB146B5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1A9DE-5ECA-4CE9-BE71-19262A32D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8BF95-897E-4D5C-93B5-B6CCA219F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2D445-8780-46F3-8AF6-A719C999F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 b="-666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54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Tx/>
              <a:buSzTx/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172200"/>
            <a:ext cx="408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ClrTx/>
              <a:buSzTx/>
              <a:defRPr kumimoji="0"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buSzTx/>
              <a:defRPr kumimoji="0"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2DD9F8-5292-4FC2-B0C1-E118955CF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MD-logo-color-ta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5800" y="6172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50000"/>
        <a:buChar char="•"/>
        <a:defRPr kumimoji="1"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50000"/>
        <a:buChar char="•"/>
        <a:defRPr kumimoji="1"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50000"/>
        <a:buChar char="•"/>
        <a:defRPr kumimoji="1"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50000"/>
        <a:buChar char="•"/>
        <a:defRPr kumimoji="1"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50000"/>
        <a:buChar char="•"/>
        <a:defRPr kumimoji="1"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50000"/>
        <a:buChar char="•"/>
        <a:defRPr kumimoji="1"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50000"/>
        <a:buChar char="•"/>
        <a:defRPr kumimoji="1"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50000"/>
        <a:buChar char="•"/>
        <a:defRPr kumimoji="1"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50000"/>
        <a:buChar char="•"/>
        <a:defRPr kumimoji="1"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defRPr kumimoji="0"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defRPr kumimoji="0"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6CFA5FC-A7F3-4BD6-8C52-BEE783A86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6631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pic>
        <p:nvPicPr>
          <p:cNvPr id="2054" name="Picture 13" descr="MD-logo-color-ta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248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defRPr kumimoji="0"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8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defRPr kumimoji="0"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8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defRPr kumimoji="0"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C96F8FC-065A-410F-A919-243B6EE87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85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9" name="Picture 11" descr="MD-logo-color-ta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248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defRPr kumimoji="0"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defRPr kumimoji="0"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defRPr kumimoji="0"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33172A0-4E05-4114-961A-6E1EAFB3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543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103" name="Picture 7" descr="MD-logo-color-ta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248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2DD9F8-5292-4FC2-B0C1-E118955CF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152400"/>
            <a:ext cx="1571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350" y="6172200"/>
            <a:ext cx="476250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8" descr="MD-logo-color-ta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5800" y="6172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7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melissadata.com/index.php?title=Welcome" TargetMode="Externa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05"/>
            <a:ext cx="9144000" cy="34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4038600"/>
            <a:ext cx="7467600" cy="914400"/>
          </a:xfrm>
        </p:spPr>
        <p:txBody>
          <a:bodyPr/>
          <a:lstStyle/>
          <a:p>
            <a:pPr algn="ctr"/>
            <a:r>
              <a:rPr lang="en-US" sz="4400" b="1" dirty="0">
                <a:latin typeface="Swis721 BT"/>
              </a:rPr>
              <a:t>MatchUp Desktop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2285-3E57-4A57-BD46-354740844E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827088"/>
            <a:ext cx="6985000" cy="52022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2743200" y="2819400"/>
            <a:ext cx="2971800" cy="1143000"/>
          </a:xfrm>
          <a:prstGeom prst="wedgeRectCallout">
            <a:avLst>
              <a:gd name="adj1" fmla="val -31762"/>
              <a:gd name="adj2" fmla="val 76396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You can set a Ranking if Golden Record selection is important when two records match. We’ll configure the priority on the next screen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2285-3E57-4A57-BD46-354740844E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827088"/>
            <a:ext cx="6985000" cy="52022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2743200" y="2819400"/>
            <a:ext cx="2971800" cy="1143000"/>
          </a:xfrm>
          <a:prstGeom prst="wedgeRectCallout">
            <a:avLst>
              <a:gd name="adj1" fmla="val 37741"/>
              <a:gd name="adj2" fmla="val 71690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After default Ranking has been overridden and Priority is chosen, assign ‘higher’ or ‘lower’ order for record selection.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75" y="822325"/>
            <a:ext cx="7004050" cy="52117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3810000" y="2438400"/>
            <a:ext cx="2286000" cy="1219200"/>
          </a:xfrm>
          <a:prstGeom prst="wedgeRectCallout">
            <a:avLst>
              <a:gd name="adj1" fmla="val 89650"/>
              <a:gd name="adj2" fmla="val -91912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4. Add the source tables to be  processed and compared in this setup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75" y="808038"/>
            <a:ext cx="7004050" cy="52403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3810000" y="2514600"/>
            <a:ext cx="2667000" cy="1143000"/>
          </a:xfrm>
          <a:prstGeom prst="wedgeRectCallout">
            <a:avLst>
              <a:gd name="adj1" fmla="val -26585"/>
              <a:gd name="adj2" fmla="val 68676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Highlight each source file individually and assign it a priority (if you selected Ranking on the previous step).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75" y="808038"/>
            <a:ext cx="7004050" cy="52403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3810000" y="2438400"/>
            <a:ext cx="2286000" cy="1219200"/>
          </a:xfrm>
          <a:prstGeom prst="wedgeRectCallout">
            <a:avLst>
              <a:gd name="adj1" fmla="val -104232"/>
              <a:gd name="adj2" fmla="val 57205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most common usage processes tables as type Regular.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5257800" cy="54315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1295400" y="1143000"/>
            <a:ext cx="2438400" cy="1600200"/>
          </a:xfrm>
          <a:prstGeom prst="wedgeRectCallout">
            <a:avLst>
              <a:gd name="adj1" fmla="val 65638"/>
              <a:gd name="adj2" fmla="val 17458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What do these mean?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5257800" cy="54315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1295400" y="1143000"/>
            <a:ext cx="2438400" cy="1600200"/>
          </a:xfrm>
          <a:prstGeom prst="wedgeRectCallout">
            <a:avLst>
              <a:gd name="adj1" fmla="val 65638"/>
              <a:gd name="adj2" fmla="val 17458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Table types Intersection and Suppression act as filters – and determine which Regular should be written to output.</a:t>
            </a:r>
          </a:p>
        </p:txBody>
      </p:sp>
    </p:spTree>
    <p:extLst>
      <p:ext uri="{BB962C8B-B14F-4D97-AF65-F5344CB8AC3E}">
        <p14:creationId xmlns:p14="http://schemas.microsoft.com/office/powerpoint/2010/main" val="297010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5257800" cy="54315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1295400" y="1143000"/>
            <a:ext cx="2438400" cy="1600200"/>
          </a:xfrm>
          <a:prstGeom prst="wedgeRectCallout">
            <a:avLst>
              <a:gd name="adj1" fmla="val 65638"/>
              <a:gd name="adj2" fmla="val 17458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Self Purge and No Purge are types of Regular tables – which determine if duplicates should be flagged within or across other Regular files…</a:t>
            </a:r>
          </a:p>
        </p:txBody>
      </p:sp>
    </p:spTree>
    <p:extLst>
      <p:ext uri="{BB962C8B-B14F-4D97-AF65-F5344CB8AC3E}">
        <p14:creationId xmlns:p14="http://schemas.microsoft.com/office/powerpoint/2010/main" val="48115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Table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9504E-C8B6-4D3B-94EA-77B384C266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733800" y="1447800"/>
            <a:ext cx="1371600" cy="11430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600200" y="1447800"/>
            <a:ext cx="1371600" cy="1752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248400" y="1447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Nelson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Jones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6248400" y="3352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248400" y="51816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0946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Regular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1066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Regular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0946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Output Table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2133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2133600"/>
            <a:ext cx="1143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4038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86400" y="21336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29996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Duplicates Table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1000" y="3352800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36546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1000" y="3886200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1000" y="4114800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01000" y="1441846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01000" y="16734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01000" y="1970644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Table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9504E-C8B6-4D3B-94EA-77B384C266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733800" y="1447800"/>
            <a:ext cx="1371600" cy="1143000"/>
          </a:xfrm>
          <a:prstGeom prst="flowChartProcess">
            <a:avLst/>
          </a:prstGeom>
          <a:solidFill>
            <a:srgbClr val="CCFFCC"/>
          </a:soli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Jones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600200" y="1447800"/>
            <a:ext cx="1371600" cy="1752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248400" y="1447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Jones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6248400" y="3352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248400" y="51816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0946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Regular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1066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Intersection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0946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Output Table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2133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2133600"/>
            <a:ext cx="1143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4038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86400" y="21336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29996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Duplicates Table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48006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 Intersected Table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86400" y="39624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86400" y="58674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48600" y="14448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24800" y="51786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24800" y="54072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24800" y="57120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4800" y="59406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038600"/>
            <a:ext cx="7467600" cy="914400"/>
          </a:xfrm>
        </p:spPr>
        <p:txBody>
          <a:bodyPr/>
          <a:lstStyle/>
          <a:p>
            <a:pPr algn="ctr"/>
            <a:r>
              <a:rPr lang="en-US" sz="4400" b="1" dirty="0">
                <a:latin typeface="Swis721 BT"/>
              </a:rPr>
              <a:t>MatchUp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143000" y="2362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38400" y="2438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886200" y="2514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181600" y="2514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553200" y="2438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Tim\AppData\Local\Microsoft\Windows\Temporary Internet Files\Content.IE5\WDHPQWXJ\MC90044131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8194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6" descr="C:\Users\Tim\AppData\Local\Microsoft\Windows\Temporary Internet Files\Content.IE5\WDHPQWXJ\MC90044131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819400"/>
            <a:ext cx="914400" cy="914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38400" y="502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n-lt"/>
              </a:rPr>
              <a:t>Advanced Desktop Merge Purge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19400" y="762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wis721 BT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Table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9504E-C8B6-4D3B-94EA-77B384C266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733800" y="1447800"/>
            <a:ext cx="1371600" cy="1143000"/>
          </a:xfrm>
          <a:prstGeom prst="flowChartProcess">
            <a:avLst/>
          </a:prstGeom>
          <a:solidFill>
            <a:srgbClr val="CCFFCC"/>
          </a:soli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Jones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600200" y="1447800"/>
            <a:ext cx="1371600" cy="1752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248400" y="1447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Jones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6248400" y="3352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Jones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248400" y="51816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0946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Regular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1066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Intersection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0946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Output Table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2133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2133600"/>
            <a:ext cx="1143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4038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86400" y="21336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29996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Duplicates Table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48006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 Intersected Table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86400" y="39624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86400" y="58674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48600" y="14448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1000" y="33498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1000" y="51786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01001" y="54072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01000" y="5638800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01000" y="5867400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Table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9504E-C8B6-4D3B-94EA-77B384C266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733800" y="1447800"/>
            <a:ext cx="1371600" cy="1143000"/>
          </a:xfrm>
          <a:prstGeom prst="flowChartProcess">
            <a:avLst/>
          </a:prstGeom>
          <a:solidFill>
            <a:srgbClr val="CCFFCC"/>
          </a:soli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Jones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600200" y="1447800"/>
            <a:ext cx="1371600" cy="1752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248400" y="1447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Jones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248400" y="3352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248400" y="51816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0946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No-Purge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1066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Intersection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0946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Output Table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2133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2133600"/>
            <a:ext cx="1143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4038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86400" y="21336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29996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Duplicates Table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48006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 Intersected Table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86400" y="39624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86400" y="58674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48600" y="14448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8600" y="1676400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48600" y="51786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1" y="54072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8600" y="57120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8600" y="59406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Table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9504E-C8B6-4D3B-94EA-77B384C266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733800" y="1447800"/>
            <a:ext cx="1371600" cy="11430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Jones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600200" y="1447800"/>
            <a:ext cx="1371600" cy="1752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248400" y="1447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Nelson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248400" y="3352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248400" y="51816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Jones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0946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Regular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1066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Suppression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0946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Output Table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2133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2133600"/>
            <a:ext cx="1143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4038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86400" y="21336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29996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Duplicates Table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48006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Suppressed Records Table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86400" y="39624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86400" y="58674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48600" y="14448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8600" y="1676400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48601" y="3346846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1" y="35784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8600" y="5181600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8600" y="5413177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Table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9504E-C8B6-4D3B-94EA-77B384C266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733800" y="1447800"/>
            <a:ext cx="1371600" cy="11430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Jones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600200" y="1447800"/>
            <a:ext cx="1371600" cy="1752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Nelson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248400" y="1447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Smith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Nelson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248400" y="33528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248400" y="5181600"/>
            <a:ext cx="1371600" cy="1371600"/>
          </a:xfrm>
          <a:prstGeom prst="flowChartProcess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Jones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Jones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0946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No-Purge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1066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</a:t>
            </a:r>
            <a:r>
              <a:rPr lang="en-US" sz="1200" b="1" dirty="0"/>
              <a:t>Suppression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0946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Output Table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2133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2133600"/>
            <a:ext cx="1143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40386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86400" y="21336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29996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Duplicates Table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48006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Suppressed Records Table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86400" y="3962400"/>
            <a:ext cx="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86400" y="5867400"/>
            <a:ext cx="762000" cy="0"/>
          </a:xfrm>
          <a:prstGeom prst="straightConnector1">
            <a:avLst/>
          </a:prstGeom>
          <a:ln w="38100" cap="sq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48600" y="14448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8600" y="1676400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48600" y="1975246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0" y="2206823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8600" y="5181600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8600" y="5413177"/>
            <a:ext cx="45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904875"/>
            <a:ext cx="6981825" cy="5191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2209800" y="3048000"/>
            <a:ext cx="3276600" cy="1447800"/>
          </a:xfrm>
          <a:prstGeom prst="wedgeRectCallout">
            <a:avLst>
              <a:gd name="adj1" fmla="val -22908"/>
              <a:gd name="adj2" fmla="val -78305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5. For each source file, make sure you map in the table column for each data type required by the matchcode in use.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833438"/>
            <a:ext cx="6981825" cy="5191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2209800" y="3048000"/>
            <a:ext cx="3276600" cy="1447800"/>
          </a:xfrm>
          <a:prstGeom prst="wedgeRectCallout">
            <a:avLst>
              <a:gd name="adj1" fmla="val -22908"/>
              <a:gd name="adj2" fmla="val -78305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exception is Address Line mapping.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Even though most address matchcodes use individual address parts, MatchUp requires one, two or three full address lines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819150"/>
            <a:ext cx="6981825" cy="5200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2209800" y="3048000"/>
            <a:ext cx="3276600" cy="1447800"/>
          </a:xfrm>
          <a:prstGeom prst="wedgeRectCallout">
            <a:avLst>
              <a:gd name="adj1" fmla="val 23056"/>
              <a:gd name="adj2" fmla="val -99853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Table columns may have different formats. Make sure MatchUp recognizes if a conversion is necessary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610600" cy="533400"/>
          </a:xfrm>
          <a:noFill/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Swis721 BT" pitchFamily="34" charset="0"/>
              </a:rPr>
              <a:t>Matchcode Mapping your Data</a:t>
            </a:r>
          </a:p>
        </p:txBody>
      </p:sp>
      <p:cxnSp>
        <p:nvCxnSpPr>
          <p:cNvPr id="24580" name="AutoShape 4"/>
          <p:cNvCxnSpPr>
            <a:cxnSpLocks noChangeShapeType="1"/>
          </p:cNvCxnSpPr>
          <p:nvPr/>
        </p:nvCxnSpPr>
        <p:spPr bwMode="auto">
          <a:xfrm rot="10800000">
            <a:off x="2667000" y="3414713"/>
            <a:ext cx="457200" cy="242887"/>
          </a:xfrm>
          <a:prstGeom prst="bentConnector4">
            <a:avLst>
              <a:gd name="adj1" fmla="val 50000"/>
              <a:gd name="adj2" fmla="val 188236"/>
            </a:avLst>
          </a:prstGeom>
          <a:noFill/>
          <a:ln w="9525">
            <a:noFill/>
            <a:miter lim="800000"/>
            <a:headEnd/>
            <a:tailEnd/>
          </a:ln>
        </p:spPr>
      </p:cxnSp>
      <p:cxnSp>
        <p:nvCxnSpPr>
          <p:cNvPr id="24581" name="AutoShape 5"/>
          <p:cNvCxnSpPr>
            <a:cxnSpLocks noChangeShapeType="1"/>
          </p:cNvCxnSpPr>
          <p:nvPr/>
        </p:nvCxnSpPr>
        <p:spPr bwMode="auto">
          <a:xfrm rot="5400000" flipH="1">
            <a:off x="2583656" y="3498057"/>
            <a:ext cx="852487" cy="685800"/>
          </a:xfrm>
          <a:prstGeom prst="bentConnector3">
            <a:avLst>
              <a:gd name="adj1" fmla="val -366481"/>
            </a:avLst>
          </a:prstGeom>
          <a:noFill/>
          <a:ln w="9525">
            <a:noFill/>
            <a:miter lim="800000"/>
            <a:headEnd/>
            <a:tailEnd/>
          </a:ln>
        </p:spPr>
      </p:cxnSp>
      <p:cxnSp>
        <p:nvCxnSpPr>
          <p:cNvPr id="24582" name="AutoShape 6"/>
          <p:cNvCxnSpPr>
            <a:cxnSpLocks noChangeShapeType="1"/>
          </p:cNvCxnSpPr>
          <p:nvPr/>
        </p:nvCxnSpPr>
        <p:spPr bwMode="auto">
          <a:xfrm rot="-5400000" flipH="1" flipV="1">
            <a:off x="1609725" y="1895475"/>
            <a:ext cx="514350" cy="2667000"/>
          </a:xfrm>
          <a:prstGeom prst="bentConnector3">
            <a:avLst>
              <a:gd name="adj1" fmla="val 577778"/>
            </a:avLst>
          </a:prstGeom>
          <a:noFill/>
          <a:ln w="9525">
            <a:noFill/>
            <a:miter lim="800000"/>
            <a:headEnd/>
            <a:tailEnd/>
          </a:ln>
        </p:spPr>
      </p:cxn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24000" y="1524000"/>
            <a:ext cx="6858000" cy="14311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Tx/>
              <a:buSzTx/>
            </a:pPr>
            <a:r>
              <a:rPr kumimoji="0"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kumimoji="0"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The data you process does not have to have the same structure as the required Matchcode components. 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</a:pPr>
            <a:r>
              <a:rPr kumimoji="0"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    MatchUp will extract the necessary data to satisfy your matchcode and build the matchkey correctly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70866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7086600" y="50292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1143000" y="914400"/>
            <a:ext cx="1600200" cy="762000"/>
          </a:xfrm>
          <a:prstGeom prst="irregularSeal2">
            <a:avLst/>
          </a:prstGeom>
          <a:solidFill>
            <a:srgbClr val="FFFF99"/>
          </a:soli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TIP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857250"/>
            <a:ext cx="69230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2667000" y="2209800"/>
            <a:ext cx="2667000" cy="1600200"/>
          </a:xfrm>
          <a:prstGeom prst="wedgeRectCallout">
            <a:avLst>
              <a:gd name="adj1" fmla="val -62783"/>
              <a:gd name="adj2" fmla="val -20861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6. Create the desired output structure (for the output table  we’ll create on the next tab).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855663"/>
            <a:ext cx="692785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2895600" y="1981200"/>
            <a:ext cx="2667000" cy="1600200"/>
          </a:xfrm>
          <a:prstGeom prst="wedgeRectCallout">
            <a:avLst>
              <a:gd name="adj1" fmla="val 75167"/>
              <a:gd name="adj2" fmla="val -49769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To add or remove columns from the desired output structure, select anywhere in the output column, then select the  appropriate button.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2533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Setting up a simple Merge Purge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2285-3E57-4A57-BD46-354740844E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1462088"/>
            <a:ext cx="6467475" cy="3933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838200"/>
            <a:ext cx="692785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5486400" y="2362200"/>
            <a:ext cx="2667000" cy="1600200"/>
          </a:xfrm>
          <a:prstGeom prst="wedgeRectCallout">
            <a:avLst>
              <a:gd name="adj1" fmla="val -87388"/>
              <a:gd name="adj2" fmla="val -15483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If any of the tables have a column which you want to contribute to the output, and it has not been mapped in, double-click the blank cell and map in the column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857250"/>
            <a:ext cx="69230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76300"/>
            <a:ext cx="69326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800600" y="1905000"/>
            <a:ext cx="3352800" cy="1981200"/>
          </a:xfrm>
          <a:prstGeom prst="wedgeRectCallout">
            <a:avLst>
              <a:gd name="adj1" fmla="val -64791"/>
              <a:gd name="adj2" fmla="val -29264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7. To create an Output Table(s), select the Table Type, then Browse – to navigate to the location where the table will be written.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Enter a filename for each output table.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76300"/>
            <a:ext cx="69326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800600" y="1905000"/>
            <a:ext cx="3352800" cy="1981200"/>
          </a:xfrm>
          <a:prstGeom prst="wedgeRectCallout">
            <a:avLst>
              <a:gd name="adj1" fmla="val -64791"/>
              <a:gd name="adj2" fmla="val -29264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Depending on the source file table types, you may also capture duplicates, suppressed records, or non-intersected records by creating the respective table.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854075"/>
            <a:ext cx="693102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854075"/>
            <a:ext cx="693102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1905000" y="3505200"/>
            <a:ext cx="3352800" cy="1981200"/>
          </a:xfrm>
          <a:prstGeom prst="wedgeRectCallout">
            <a:avLst>
              <a:gd name="adj1" fmla="val 41412"/>
              <a:gd name="adj2" fmla="val -75961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 addition to source data specified on the Output Field Mapping screen, you can write additional fields to the Output Tables.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These are populated with compiled results from the finished process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854075"/>
            <a:ext cx="693102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854075"/>
            <a:ext cx="693102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5000" y="3276600"/>
          <a:ext cx="3276600" cy="1231131"/>
        </p:xfrm>
        <a:graphic>
          <a:graphicData uri="http://schemas.openxmlformats.org/drawingml/2006/table">
            <a:tbl>
              <a:tblPr>
                <a:effectLst>
                  <a:outerShdw blurRad="533400" dist="50800" dir="5400000" algn="ctr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OUTPUT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GROUP_ID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COUNT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Smith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Nelson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2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Jones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3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1905000" y="3505200"/>
            <a:ext cx="3352800" cy="1981200"/>
          </a:xfrm>
          <a:prstGeom prst="wedgeRectCallout">
            <a:avLst>
              <a:gd name="adj1" fmla="val 41412"/>
              <a:gd name="adj2" fmla="val -75961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Using a previous example of two regular tables, all records can be written to output tables with a linking GROUP identifier, output disposition (c=unique, b=golden record, a=duplicate, etc), and a group count, for example.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15000" y="4800600"/>
          <a:ext cx="3276600" cy="1516881"/>
        </p:xfrm>
        <a:graphic>
          <a:graphicData uri="http://schemas.openxmlformats.org/drawingml/2006/table">
            <a:tbl>
              <a:tblPr>
                <a:effectLst>
                  <a:outerShdw blurRad="533400" dist="50800" dir="5400000" algn="ctr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DUPES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GROUP_ID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COUNT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Smith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Smith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1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Smith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Nelson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  <a:alpha val="98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854075"/>
            <a:ext cx="693102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1905000" y="3505200"/>
            <a:ext cx="3352800" cy="1981200"/>
          </a:xfrm>
          <a:prstGeom prst="wedgeRectCallout">
            <a:avLst>
              <a:gd name="adj1" fmla="val 66760"/>
              <a:gd name="adj2" fmla="val 47840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8. Select OK.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Although there are many more advanced concepts not covered here, this completes a basic merge purge setup.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You are ready to process.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38" y="1570038"/>
            <a:ext cx="638492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90800"/>
            <a:ext cx="424482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3810000" y="990600"/>
            <a:ext cx="3124200" cy="1295400"/>
          </a:xfrm>
          <a:prstGeom prst="wedgeRectCallout">
            <a:avLst>
              <a:gd name="adj1" fmla="val -20489"/>
              <a:gd name="adj2" fmla="val 79939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9. Don’t process yet!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We ALWAYS recommend that you save your setup. This allows you to open this file and process this job anytime, or to use this configuration for future jobs.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571625"/>
            <a:ext cx="63801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810000" y="990600"/>
            <a:ext cx="3124200" cy="1295400"/>
          </a:xfrm>
          <a:prstGeom prst="wedgeRectCallout">
            <a:avLst>
              <a:gd name="adj1" fmla="val -47347"/>
              <a:gd name="adj2" fmla="val 78278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10. Select Process from the menu bar or the Process icon. Depending on the number of records, setup complexity, and your hardware environment the process may take minutes, or hours.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871538"/>
            <a:ext cx="72469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228600" y="3505200"/>
            <a:ext cx="3124200" cy="1295400"/>
          </a:xfrm>
          <a:prstGeom prst="wedgeRectCallout">
            <a:avLst>
              <a:gd name="adj1" fmla="val 37015"/>
              <a:gd name="adj2" fmla="val -109404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When the process is done, general statistics are presented, giving you an idea how the process went.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Processing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2285-3E57-4A57-BD46-354740844E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1462088"/>
            <a:ext cx="6467475" cy="3933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2286000" y="762000"/>
            <a:ext cx="2819400" cy="838200"/>
          </a:xfrm>
          <a:prstGeom prst="wedgeRectCallout">
            <a:avLst>
              <a:gd name="adj1" fmla="val -60101"/>
              <a:gd name="adj2" fmla="val 106478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 Select </a:t>
            </a:r>
            <a:r>
              <a:rPr lang="en-US" sz="1400" b="1" dirty="0">
                <a:solidFill>
                  <a:schemeClr val="tx1"/>
                </a:solidFill>
              </a:rPr>
              <a:t>File &gt; New Setup… </a:t>
            </a:r>
            <a:r>
              <a:rPr lang="en-US" sz="1400" dirty="0">
                <a:solidFill>
                  <a:schemeClr val="tx1"/>
                </a:solidFill>
              </a:rPr>
              <a:t>from the menu bar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200400" y="5638800"/>
            <a:ext cx="2819400" cy="609600"/>
          </a:xfrm>
          <a:prstGeom prst="wedgeRectCallout">
            <a:avLst>
              <a:gd name="adj1" fmla="val -12406"/>
              <a:gd name="adj2" fmla="val -129672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2. Select </a:t>
            </a:r>
            <a:r>
              <a:rPr lang="en-US" sz="1400" b="1" dirty="0">
                <a:solidFill>
                  <a:schemeClr val="tx1"/>
                </a:solidFill>
              </a:rPr>
              <a:t>Merge Purge 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75" y="931863"/>
            <a:ext cx="6918325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228600" y="3505200"/>
            <a:ext cx="3124200" cy="1295400"/>
          </a:xfrm>
          <a:prstGeom prst="wedgeRectCallout">
            <a:avLst>
              <a:gd name="adj1" fmla="val 120344"/>
              <a:gd name="adj2" fmla="val 98209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Select Reports to view or print process summaries and statistics.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If the output seems completely unexpected, select Analyzer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Processing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Content Placeholder 4" descr="analyz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8050" y="1295400"/>
            <a:ext cx="7550150" cy="45720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Analyze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28600" y="3505200"/>
            <a:ext cx="3124200" cy="1295400"/>
          </a:xfrm>
          <a:prstGeom prst="wedgeRectCallout">
            <a:avLst>
              <a:gd name="adj1" fmla="val 37015"/>
              <a:gd name="adj2" fmla="val -109404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analyzer is the first place for recommended troubleshooting.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For every records’ input data , we can see the constructed matchkey used for comparisons.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Reports</a:t>
            </a:r>
          </a:p>
        </p:txBody>
      </p:sp>
      <p:pic>
        <p:nvPicPr>
          <p:cNvPr id="7" name="Content Placeholder 4" descr="repor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3" y="1295400"/>
            <a:ext cx="7888287" cy="4648200"/>
          </a:xfrm>
        </p:spPr>
      </p:pic>
      <p:sp>
        <p:nvSpPr>
          <p:cNvPr id="9" name="Rectangular Callout 8"/>
          <p:cNvSpPr/>
          <p:nvPr/>
        </p:nvSpPr>
        <p:spPr>
          <a:xfrm>
            <a:off x="228600" y="3505200"/>
            <a:ext cx="3124200" cy="1295400"/>
          </a:xfrm>
          <a:prstGeom prst="wedgeRectCallout">
            <a:avLst>
              <a:gd name="adj1" fmla="val 17044"/>
              <a:gd name="adj2" fmla="val -102760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Depending on the setup type, and advanced options, there are 17 different reports to choose from.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4038600"/>
            <a:ext cx="3352800" cy="457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400" dirty="0">
                <a:latin typeface="Arial" charset="0"/>
              </a:rPr>
              <a:t>Thank You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F865F-B970-445C-AFC6-1A5643F015C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32772" name="Picture 5" descr="MD-logo-color-tag-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95800"/>
            <a:ext cx="2797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457200" y="5943600"/>
            <a:ext cx="289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</a:pP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90600"/>
            <a:ext cx="3295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2653605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At this point, the output files are already written to your hard drive, there’s no need to Save. You can use ‘Tools &gt; Browse’ or use the source tables’ native data viewer to see the results.</a:t>
            </a:r>
          </a:p>
          <a:p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5E3-6885-4F56-B6B8-49D6911A39E8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983413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activists,amplifies,announcements,coaches,communications,concepts,Fotolia,loud,loudspeakers,megaphones,microphones,presentations,speakers,speeches,warn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6327">
            <a:off x="457200" y="3124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09600" y="15240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Thank You for reading this presentation, we hope you found it informative!.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4156075"/>
          <a:ext cx="6096000" cy="1558926"/>
        </p:xfrm>
        <a:graphic>
          <a:graphicData uri="http://schemas.openxmlformats.org/drawingml/2006/table">
            <a:tbl>
              <a:tblPr>
                <a:effectLst>
                  <a:outerShdw blurRad="444500" dist="50800" dir="5400000" algn="ctr" rotWithShape="0">
                    <a:srgbClr val="000000">
                      <a:alpha val="90000"/>
                    </a:srgbClr>
                  </a:outerShdw>
                </a:effectLst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Technical Information</a:t>
                      </a:r>
                    </a:p>
                  </a:txBody>
                  <a:tcPr marT="45665" marB="4566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79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Sales Questions:</a:t>
                      </a:r>
                    </a:p>
                  </a:txBody>
                  <a:tcPr marT="45665" marB="4566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79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4D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4D"/>
                          </a:solidFill>
                          <a:effectLst/>
                          <a:latin typeface="Arial" charset="0"/>
                        </a:rPr>
                        <a:t>Technical Support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4D"/>
                          </a:solidFill>
                          <a:effectLst/>
                          <a:latin typeface="Arial" charset="0"/>
                        </a:rPr>
                        <a:t>Melissa Data Corp.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4D"/>
                          </a:solidFill>
                          <a:effectLst/>
                          <a:latin typeface="Arial" charset="0"/>
                        </a:rPr>
                        <a:t>tech@MelissaData.com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4D"/>
                          </a:solidFill>
                          <a:effectLst/>
                          <a:latin typeface="Arial" charset="0"/>
                        </a:rPr>
                        <a:t>1-800-635-4772, opt #4  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79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4D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4D"/>
                          </a:solidFill>
                          <a:effectLst/>
                          <a:latin typeface="Arial" charset="0"/>
                        </a:rPr>
                        <a:t>Sales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4D"/>
                          </a:solidFill>
                          <a:effectLst/>
                          <a:latin typeface="Arial" charset="0"/>
                        </a:rPr>
                        <a:t>Department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4D"/>
                          </a:solidFill>
                          <a:effectLst/>
                          <a:latin typeface="Arial" charset="0"/>
                        </a:rPr>
                        <a:t>Melissa Data Corp.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salesdepartment@MelissaData.com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4D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4D"/>
                          </a:solidFill>
                          <a:effectLst/>
                          <a:latin typeface="Arial" charset="0"/>
                        </a:rPr>
                        <a:t>(800) 635-4772 x187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4D"/>
                        </a:solidFill>
                        <a:effectLst/>
                        <a:latin typeface="Arial" charset="0"/>
                      </a:endParaRPr>
                    </a:p>
                  </a:txBody>
                  <a:tcPr marT="45665" marB="4566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79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1600200" y="28956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Questions?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6A8B7-D437-4DF2-AC56-06D9168FB73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Melissa Data Wiki</a:t>
            </a:r>
            <a:endParaRPr lang="en-US" dirty="0"/>
          </a:p>
          <a:p>
            <a:endParaRPr lang="en-US" dirty="0"/>
          </a:p>
          <a:p>
            <a:r>
              <a:rPr lang="en-US" dirty="0"/>
              <a:t>MatchUp_Overview.pptx</a:t>
            </a:r>
          </a:p>
          <a:p>
            <a:r>
              <a:rPr lang="en-US" dirty="0"/>
              <a:t>MatchcodeEditor_Overview.pptx</a:t>
            </a:r>
          </a:p>
          <a:p>
            <a:r>
              <a:rPr lang="en-US" dirty="0"/>
              <a:t>InefficientMatchcode_Analysis.pptx</a:t>
            </a:r>
          </a:p>
          <a:p>
            <a:r>
              <a:rPr lang="en-US" dirty="0"/>
              <a:t>EditingMatchcodes.pptx (coming soon)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582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These are the steps Necessary to create a Merge Purge Setup we’ll go through…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E3FBB-13CD-441C-AF24-89A34BF02B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1600200"/>
            <a:ext cx="2209800" cy="533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GENERAL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2438400"/>
            <a:ext cx="2209800" cy="533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INPUT TABLES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3276600"/>
            <a:ext cx="2209800" cy="533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MATCHCODE MAPPING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4114800"/>
            <a:ext cx="2209800" cy="533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OUTPUT FIELD MAPPING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0" y="4953000"/>
            <a:ext cx="2209800" cy="533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OUTPUT TABLES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638800" y="1600200"/>
            <a:ext cx="26670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This is where we specify the rules used to determine if records match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38800" y="2438400"/>
            <a:ext cx="26670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Add database tables to be processed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8800" y="3276600"/>
            <a:ext cx="26670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Tell MatchUp which columns contain the  data needed to compare records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38800" y="4114800"/>
            <a:ext cx="26670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Configure the desired output structure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38800" y="4876800"/>
            <a:ext cx="26670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What type of output table do I want, and where do I place it.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3581400" y="2133600"/>
            <a:ext cx="484632" cy="304800"/>
          </a:xfrm>
          <a:prstGeom prst="downArrow">
            <a:avLst/>
          </a:prstGeom>
          <a:noFill/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581400" y="2971800"/>
            <a:ext cx="484632" cy="304800"/>
          </a:xfrm>
          <a:prstGeom prst="downArrow">
            <a:avLst/>
          </a:prstGeom>
          <a:noFill/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581400" y="3810000"/>
            <a:ext cx="484632" cy="304800"/>
          </a:xfrm>
          <a:prstGeom prst="downArrow">
            <a:avLst/>
          </a:prstGeom>
          <a:noFill/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3581400" y="4648200"/>
            <a:ext cx="484632" cy="304800"/>
          </a:xfrm>
          <a:prstGeom prst="downArrow">
            <a:avLst/>
          </a:prstGeom>
          <a:noFill/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581400" y="5486400"/>
            <a:ext cx="484632" cy="304800"/>
          </a:xfrm>
          <a:prstGeom prst="downArrow">
            <a:avLst/>
          </a:prstGeom>
          <a:noFill/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5400000">
            <a:off x="5053584" y="1638300"/>
            <a:ext cx="484632" cy="533400"/>
          </a:xfrm>
          <a:prstGeom prst="downArrow">
            <a:avLst/>
          </a:prstGeom>
          <a:noFill/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5400000">
            <a:off x="5053584" y="2490216"/>
            <a:ext cx="484632" cy="533400"/>
          </a:xfrm>
          <a:prstGeom prst="downArrow">
            <a:avLst/>
          </a:prstGeom>
          <a:noFill/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5053584" y="3252216"/>
            <a:ext cx="484632" cy="533400"/>
          </a:xfrm>
          <a:prstGeom prst="downArrow">
            <a:avLst/>
          </a:prstGeom>
          <a:noFill/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5053584" y="4090416"/>
            <a:ext cx="484632" cy="533400"/>
          </a:xfrm>
          <a:prstGeom prst="downArrow">
            <a:avLst/>
          </a:prstGeom>
          <a:noFill/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rot="5400000">
            <a:off x="5053584" y="4928616"/>
            <a:ext cx="484632" cy="533400"/>
          </a:xfrm>
          <a:prstGeom prst="downArrow">
            <a:avLst/>
          </a:prstGeom>
          <a:noFill/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5791200"/>
            <a:ext cx="2209800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73000"/>
            </a:schemeClr>
          </a:solidFill>
          <a:ln w="12700"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ADVANCED (Optional)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2285-3E57-4A57-BD46-354740844E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828675"/>
            <a:ext cx="6981825" cy="5200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685800" y="1905000"/>
            <a:ext cx="2895600" cy="1143000"/>
          </a:xfrm>
          <a:prstGeom prst="wedgeRectCallout">
            <a:avLst>
              <a:gd name="adj1" fmla="val -17618"/>
              <a:gd name="adj2" fmla="val -93735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To create a setup, we’ll run through each tab, configuring the setup as we go along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715000" y="3886200"/>
            <a:ext cx="2895600" cy="1143000"/>
          </a:xfrm>
          <a:prstGeom prst="wedgeRectCallout">
            <a:avLst>
              <a:gd name="adj1" fmla="val -57370"/>
              <a:gd name="adj2" fmla="val 102030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You can select each tab to navigate through the setup or use the Next button to move to the next step.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2285-3E57-4A57-BD46-354740844E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827088"/>
            <a:ext cx="6985000" cy="52022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2819400" y="2438400"/>
            <a:ext cx="2895600" cy="1143000"/>
          </a:xfrm>
          <a:prstGeom prst="wedgeRectCallout">
            <a:avLst>
              <a:gd name="adj1" fmla="val -32479"/>
              <a:gd name="adj2" fmla="val -96559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 Select a Matchcode. This is the name of the rule set which will determine if records match.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2285-3E57-4A57-BD46-354740844E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838200"/>
            <a:ext cx="6985000" cy="52022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2819400" y="2438400"/>
            <a:ext cx="2895600" cy="1143000"/>
          </a:xfrm>
          <a:prstGeom prst="wedgeRectCallout">
            <a:avLst>
              <a:gd name="adj1" fmla="val 78233"/>
              <a:gd name="adj2" fmla="val -98441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If the distributed Matchcodes don’t meet your needs, select the Matchcode Editor to create your own rule set.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2285-3E57-4A57-BD46-354740844E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827088"/>
            <a:ext cx="6985000" cy="52022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5" name="Rectangular Callout 14"/>
          <p:cNvSpPr/>
          <p:nvPr/>
        </p:nvSpPr>
        <p:spPr>
          <a:xfrm>
            <a:off x="3733800" y="3352800"/>
            <a:ext cx="3048000" cy="1295400"/>
          </a:xfrm>
          <a:prstGeom prst="wedgeRectCallout">
            <a:avLst>
              <a:gd name="adj1" fmla="val -33438"/>
              <a:gd name="adj2" fmla="val -93862"/>
            </a:avLst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alpha val="75000"/>
              </a:schemeClr>
            </a:solidFill>
          </a:ln>
          <a:effectLst>
            <a:outerShdw blurRad="317500" dist="50800" dir="5400000" algn="ctr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Each Matchcode has a list of components. These are the data types which will be evaluated. Each component has settings which can be individually configured.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01140804">
  <a:themeElements>
    <a:clrScheme name="3_01140804 1">
      <a:dk1>
        <a:srgbClr val="000066"/>
      </a:dk1>
      <a:lt1>
        <a:srgbClr val="FFFFFF"/>
      </a:lt1>
      <a:dk2>
        <a:srgbClr val="003366"/>
      </a:dk2>
      <a:lt2>
        <a:srgbClr val="FFFFFF"/>
      </a:lt2>
      <a:accent1>
        <a:srgbClr val="8EB3C8"/>
      </a:accent1>
      <a:accent2>
        <a:srgbClr val="6F97B3"/>
      </a:accent2>
      <a:accent3>
        <a:srgbClr val="AAADB8"/>
      </a:accent3>
      <a:accent4>
        <a:srgbClr val="DADADA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3_0114080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Pct val="50000"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wis7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Pct val="50000"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wis721 BT" pitchFamily="34" charset="0"/>
          </a:defRPr>
        </a:defPPr>
      </a:lstStyle>
    </a:lnDef>
  </a:objectDefaults>
  <a:extraClrSchemeLst>
    <a:extraClrScheme>
      <a:clrScheme name="3_01140804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Pct val="50000"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wis7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Pct val="50000"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wis721 BT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Pct val="50000"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wis7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Pct val="50000"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wis721 B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Pct val="50000"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wis7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Pct val="50000"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Swis721 BT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msMelissa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chemeClr val="tx1">
              <a:alpha val="75000"/>
            </a:schemeClr>
          </a:solidFill>
        </a:ln>
        <a:effectLst>
          <a:outerShdw blurRad="317500" dist="50800" dir="5400000" algn="ctr" rotWithShape="0">
            <a:srgbClr val="000000">
              <a:alpha val="75000"/>
            </a:srgbClr>
          </a:outerShdw>
        </a:effectLst>
        <a:scene3d>
          <a:camera prst="orthographicFront"/>
          <a:lightRig rig="threePt" dir="t"/>
        </a:scene3d>
        <a:sp3d>
          <a:bevelT h="0"/>
          <a:extrusionClr>
            <a:schemeClr val="bg1"/>
          </a:extrusionClr>
        </a:sp3d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18491</TotalTime>
  <Words>1320</Words>
  <Application>Microsoft Office PowerPoint</Application>
  <PresentationFormat>On-screen Show (4:3)</PresentationFormat>
  <Paragraphs>320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Swis721 BT</vt:lpstr>
      <vt:lpstr>Tahoma</vt:lpstr>
      <vt:lpstr>Times New Roman</vt:lpstr>
      <vt:lpstr>3_01140804</vt:lpstr>
      <vt:lpstr>1_Custom Design</vt:lpstr>
      <vt:lpstr>Custom Design</vt:lpstr>
      <vt:lpstr>2_Custom Design</vt:lpstr>
      <vt:lpstr>TimsMelissaTheme</vt:lpstr>
      <vt:lpstr>MatchUp Desktop</vt:lpstr>
      <vt:lpstr>MatchUp</vt:lpstr>
      <vt:lpstr>Setting up a simple Merge Purge process</vt:lpstr>
      <vt:lpstr>PowerPoint Presentation</vt:lpstr>
      <vt:lpstr>These are the steps Necessary to create a Merge Purge Setup we’ll go through…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Types</vt:lpstr>
      <vt:lpstr>Table Types</vt:lpstr>
      <vt:lpstr>Table Types</vt:lpstr>
      <vt:lpstr>Table Types</vt:lpstr>
      <vt:lpstr>Table Types</vt:lpstr>
      <vt:lpstr>Table Types</vt:lpstr>
      <vt:lpstr>PowerPoint Presentation</vt:lpstr>
      <vt:lpstr>PowerPoint Presentation</vt:lpstr>
      <vt:lpstr>PowerPoint Presentation</vt:lpstr>
      <vt:lpstr>Matchcode Mapping your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</vt:lpstr>
      <vt:lpstr>Processing</vt:lpstr>
      <vt:lpstr>Processing</vt:lpstr>
      <vt:lpstr>Analyze</vt:lpstr>
      <vt:lpstr>Reports</vt:lpstr>
      <vt:lpstr>PowerPoint Presentation</vt:lpstr>
      <vt:lpstr>PowerPoint Presentation</vt:lpstr>
      <vt:lpstr>Questions?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MELISSA DATA CORP</dc:title>
  <dc:creator>Paula Merrell</dc:creator>
  <cp:lastModifiedBy>TIM64</cp:lastModifiedBy>
  <cp:revision>455</cp:revision>
  <dcterms:created xsi:type="dcterms:W3CDTF">2006-12-04T19:34:41Z</dcterms:created>
  <dcterms:modified xsi:type="dcterms:W3CDTF">2018-09-21T20:20:44Z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TC011408061033</vt:lpwstr>
  </property>
</Properties>
</file>