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04" r:id="rId2"/>
    <p:sldMasterId id="2147483705" r:id="rId3"/>
    <p:sldMasterId id="2147483706" r:id="rId4"/>
    <p:sldMasterId id="2147483942" r:id="rId5"/>
  </p:sldMasterIdLst>
  <p:notesMasterIdLst>
    <p:notesMasterId r:id="rId52"/>
  </p:notesMasterIdLst>
  <p:handoutMasterIdLst>
    <p:handoutMasterId r:id="rId53"/>
  </p:handoutMasterIdLst>
  <p:sldIdLst>
    <p:sldId id="433" r:id="rId6"/>
    <p:sldId id="434" r:id="rId7"/>
    <p:sldId id="435" r:id="rId8"/>
    <p:sldId id="476" r:id="rId9"/>
    <p:sldId id="477" r:id="rId10"/>
    <p:sldId id="482" r:id="rId11"/>
    <p:sldId id="481" r:id="rId12"/>
    <p:sldId id="480" r:id="rId13"/>
    <p:sldId id="479" r:id="rId14"/>
    <p:sldId id="487" r:id="rId15"/>
    <p:sldId id="506" r:id="rId16"/>
    <p:sldId id="507" r:id="rId17"/>
    <p:sldId id="489" r:id="rId18"/>
    <p:sldId id="488" r:id="rId19"/>
    <p:sldId id="486" r:id="rId20"/>
    <p:sldId id="497" r:id="rId21"/>
    <p:sldId id="485" r:id="rId22"/>
    <p:sldId id="491" r:id="rId23"/>
    <p:sldId id="505" r:id="rId24"/>
    <p:sldId id="516" r:id="rId25"/>
    <p:sldId id="517" r:id="rId26"/>
    <p:sldId id="501" r:id="rId27"/>
    <p:sldId id="519" r:id="rId28"/>
    <p:sldId id="523" r:id="rId29"/>
    <p:sldId id="520" r:id="rId30"/>
    <p:sldId id="522" r:id="rId31"/>
    <p:sldId id="490" r:id="rId32"/>
    <p:sldId id="500" r:id="rId33"/>
    <p:sldId id="493" r:id="rId34"/>
    <p:sldId id="478" r:id="rId35"/>
    <p:sldId id="484" r:id="rId36"/>
    <p:sldId id="496" r:id="rId37"/>
    <p:sldId id="495" r:id="rId38"/>
    <p:sldId id="492" r:id="rId39"/>
    <p:sldId id="504" r:id="rId40"/>
    <p:sldId id="503" r:id="rId41"/>
    <p:sldId id="508" r:id="rId42"/>
    <p:sldId id="483" r:id="rId43"/>
    <p:sldId id="524" r:id="rId44"/>
    <p:sldId id="499" r:id="rId45"/>
    <p:sldId id="509" r:id="rId46"/>
    <p:sldId id="510" r:id="rId47"/>
    <p:sldId id="512" r:id="rId48"/>
    <p:sldId id="525" r:id="rId49"/>
    <p:sldId id="526" r:id="rId50"/>
    <p:sldId id="514" r:id="rId51"/>
  </p:sldIdLst>
  <p:sldSz cx="9144000" cy="6858000" type="screen4x3"/>
  <p:notesSz cx="6858000" cy="9144000"/>
  <p:defaultTextStyle>
    <a:defPPr>
      <a:defRPr lang="en-US"/>
    </a:defPPr>
    <a:lvl1pPr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CC"/>
    <a:srgbClr val="000000"/>
    <a:srgbClr val="A6B2BE"/>
    <a:srgbClr val="6C8094"/>
    <a:srgbClr val="ECF68E"/>
    <a:srgbClr val="EFFA5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94612" autoAdjust="0"/>
  </p:normalViewPr>
  <p:slideViewPr>
    <p:cSldViewPr>
      <p:cViewPr varScale="1">
        <p:scale>
          <a:sx n="97" d="100"/>
          <a:sy n="97" d="100"/>
        </p:scale>
        <p:origin x="9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10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10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10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defRPr kumimoji="0" sz="1200">
                <a:solidFill>
                  <a:schemeClr val="tx1"/>
                </a:solidFill>
                <a:latin typeface="Times New Roman" pitchFamily="18" charset="0"/>
              </a:defRPr>
            </a:lvl1pPr>
          </a:lstStyle>
          <a:p>
            <a:pPr>
              <a:defRPr/>
            </a:pPr>
            <a:fld id="{406D66ED-9C65-4F1C-9230-2A26690F70D0}" type="slidenum">
              <a:rPr lang="en-US"/>
              <a:pPr>
                <a:defRPr/>
              </a:pPr>
              <a:t>‹#›</a:t>
            </a:fld>
            <a:endParaRPr lang="en-US"/>
          </a:p>
        </p:txBody>
      </p:sp>
    </p:spTree>
    <p:extLst>
      <p:ext uri="{BB962C8B-B14F-4D97-AF65-F5344CB8AC3E}">
        <p14:creationId xmlns:p14="http://schemas.microsoft.com/office/powerpoint/2010/main" val="1529302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264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4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4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defRPr kumimoji="0" sz="1200">
                <a:solidFill>
                  <a:schemeClr val="tx1"/>
                </a:solidFill>
                <a:latin typeface="Times New Roman" pitchFamily="18" charset="0"/>
              </a:defRPr>
            </a:lvl1pPr>
          </a:lstStyle>
          <a:p>
            <a:pPr>
              <a:defRPr/>
            </a:pPr>
            <a:endParaRPr lang="en-US"/>
          </a:p>
        </p:txBody>
      </p:sp>
      <p:sp>
        <p:nvSpPr>
          <p:cNvPr id="264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SzTx/>
              <a:defRPr kumimoji="0" sz="1200">
                <a:solidFill>
                  <a:schemeClr val="tx1"/>
                </a:solidFill>
                <a:latin typeface="Times New Roman" pitchFamily="18" charset="0"/>
              </a:defRPr>
            </a:lvl1pPr>
          </a:lstStyle>
          <a:p>
            <a:pPr>
              <a:defRPr/>
            </a:pPr>
            <a:fld id="{E2FEF20A-3953-4B46-8370-66A8E83D14A7}" type="slidenum">
              <a:rPr lang="en-US"/>
              <a:pPr>
                <a:defRPr/>
              </a:pPr>
              <a:t>‹#›</a:t>
            </a:fld>
            <a:endParaRPr lang="en-US"/>
          </a:p>
        </p:txBody>
      </p:sp>
    </p:spTree>
    <p:extLst>
      <p:ext uri="{BB962C8B-B14F-4D97-AF65-F5344CB8AC3E}">
        <p14:creationId xmlns:p14="http://schemas.microsoft.com/office/powerpoint/2010/main" val="78377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b="-13333"/>
          </a:stretch>
        </a:blipFill>
        <a:effectLst/>
      </p:bgPr>
    </p:bg>
    <p:spTree>
      <p:nvGrpSpPr>
        <p:cNvPr id="1" name=""/>
        <p:cNvGrpSpPr/>
        <p:nvPr/>
      </p:nvGrpSpPr>
      <p:grpSpPr>
        <a:xfrm>
          <a:off x="0" y="0"/>
          <a:ext cx="0" cy="0"/>
          <a:chOff x="0" y="0"/>
          <a:chExt cx="0" cy="0"/>
        </a:xfrm>
      </p:grpSpPr>
      <p:sp>
        <p:nvSpPr>
          <p:cNvPr id="741378" name="Rectangle 2"/>
          <p:cNvSpPr>
            <a:spLocks noGrp="1" noChangeArrowheads="1"/>
          </p:cNvSpPr>
          <p:nvPr>
            <p:ph type="ctrTitle"/>
          </p:nvPr>
        </p:nvSpPr>
        <p:spPr>
          <a:xfrm>
            <a:off x="152400" y="5194300"/>
            <a:ext cx="7467600" cy="914400"/>
          </a:xfrm>
        </p:spPr>
        <p:txBody>
          <a:bodyPr anchor="b"/>
          <a:lstStyle>
            <a:lvl1pPr algn="l">
              <a:defRPr>
                <a:solidFill>
                  <a:srgbClr val="000000"/>
                </a:solidFill>
                <a:effectLst>
                  <a:outerShdw blurRad="38100" dist="38100" dir="2700000" algn="tl">
                    <a:srgbClr val="FFFFFF"/>
                  </a:outerShdw>
                </a:effectLst>
              </a:defRPr>
            </a:lvl1pPr>
          </a:lstStyle>
          <a:p>
            <a:r>
              <a:rPr lang="en-US"/>
              <a:t>Click to edit Master title style</a:t>
            </a:r>
          </a:p>
        </p:txBody>
      </p:sp>
      <p:sp>
        <p:nvSpPr>
          <p:cNvPr id="741379" name="Rectangle 3"/>
          <p:cNvSpPr>
            <a:spLocks noGrp="1" noChangeArrowheads="1"/>
          </p:cNvSpPr>
          <p:nvPr>
            <p:ph type="subTitle" idx="1"/>
          </p:nvPr>
        </p:nvSpPr>
        <p:spPr>
          <a:xfrm>
            <a:off x="152400" y="6032500"/>
            <a:ext cx="6400800" cy="7493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quarter" idx="10"/>
          </p:nvPr>
        </p:nvSpPr>
        <p:spPr>
          <a:xfrm>
            <a:off x="457200" y="6245225"/>
            <a:ext cx="2133600" cy="476250"/>
          </a:xfrm>
        </p:spPr>
        <p:txBody>
          <a:bodyPr/>
          <a:lstStyle>
            <a:lvl1pPr>
              <a:spcBef>
                <a:spcPct val="0"/>
              </a:spcBef>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spcBef>
                <a:spcPct val="0"/>
              </a:spcBef>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spcBef>
                <a:spcPct val="0"/>
              </a:spcBef>
              <a:defRPr>
                <a:solidFill>
                  <a:schemeClr val="tx1"/>
                </a:solidFill>
                <a:latin typeface="Times New Roman" pitchFamily="18" charset="0"/>
              </a:defRPr>
            </a:lvl1pPr>
          </a:lstStyle>
          <a:p>
            <a:pPr>
              <a:defRPr/>
            </a:pPr>
            <a:fld id="{B70DDF06-0A6E-43F2-BEA2-5FC25FD0ADC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10EDC-6231-440C-B87B-F2AA1E90DA6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1981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791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A9A7B1-A893-454C-99E7-57FA627998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10668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7DF5A-8BDE-4D91-8D9D-3A3D7D7BEE9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10668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79248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10000"/>
            <a:ext cx="79248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09537B-6B1C-49C9-BFEC-8CE02B0B1C8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924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B0AB55-B5BE-427F-97D9-1FAB146B57C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924800" cy="1066800"/>
          </a:xfrm>
        </p:spPr>
        <p:txBody>
          <a:bodyPr/>
          <a:lstStyle/>
          <a:p>
            <a:r>
              <a:rPr lang="en-US"/>
              <a:t>Click to edit Master title style</a:t>
            </a:r>
          </a:p>
        </p:txBody>
      </p:sp>
      <p:sp>
        <p:nvSpPr>
          <p:cNvPr id="3" name="Table Placeholder 2"/>
          <p:cNvSpPr>
            <a:spLocks noGrp="1"/>
          </p:cNvSpPr>
          <p:nvPr>
            <p:ph type="tbl" idx="1"/>
          </p:nvPr>
        </p:nvSpPr>
        <p:spPr>
          <a:xfrm>
            <a:off x="685800" y="1447800"/>
            <a:ext cx="7924800" cy="45720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15B813-69A4-4B0F-A95A-CE083EEA6FD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78B6F59-49A9-42AB-B472-C83A022F271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E9B8F82-24FC-4416-B0CB-6111662F7BB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39782EF-360A-41EE-97A2-B2C25BC4E466}"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56A716B-44EA-464C-9DE2-0D23DCBFBF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6A8B7-D437-4DF2-AC56-06D9168FB73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AF79AE6-016E-4AB3-AB92-9EC453AC312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AD776A45-3283-421B-BA79-994CF1A2755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68D4B8EB-6D7F-44B5-851B-E6382091430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B80DF28-2B0E-4C22-9742-D0E5EDF9DF0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0C11E05-FC11-45A4-A703-A64B6127DBCE}"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BACDE59-9C37-48A6-BCB9-27D70493FAC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B515F11-C3F9-40D6-B557-D9597D2D9F3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6F297-0F7D-44A6-97C5-B17E2E8556A8}"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5D5959-ED73-4835-A4CA-12FE867A396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E76DB5-EDF6-4946-9510-609BD3F796D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A6ED31-6551-4705-A27B-7364104ABA9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DC558B-FDA4-4089-9104-5F412CB3BB7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40970C-D662-485F-8158-910791B42792}"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ABDBAC-3576-439A-BEA0-941B31786D0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F30FFB-88E1-4F4D-9A44-035F8F7E938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E4AF3D-8F2F-4A4E-852C-CEEA068CA1A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0E5E3D-FED3-47CF-8E3F-8774C55D5BA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0EF3F7-5D8B-4570-9BC5-7BAAE9FE5DC8}"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1981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791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574525-BA2D-4E5C-B284-C58CE7CB7292}"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2438CAA-E94C-41A6-9DCB-B8B33FB25948}"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A1CFD26-8A21-41E1-82FC-E939EA846F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C8EB91-CE79-4162-B3E5-0678D528D1B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F0E045EE-9194-47C4-BB15-755986302625}"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86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6EB0ECAB-8F80-450C-94E3-8E812F7DCF5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C14333C8-2596-4F2B-980F-C2307A8FEDA2}"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6728C8E2-C5CC-4385-BA30-ABEB000DDBF8}"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a:p>
        </p:txBody>
      </p:sp>
      <p:sp>
        <p:nvSpPr>
          <p:cNvPr id="4" name="Rectangle 4"/>
          <p:cNvSpPr>
            <a:spLocks noGrp="1" noChangeArrowheads="1"/>
          </p:cNvSpPr>
          <p:nvPr>
            <p:ph type="sldNum" sz="quarter" idx="12"/>
          </p:nvPr>
        </p:nvSpPr>
        <p:spPr>
          <a:ln/>
        </p:spPr>
        <p:txBody>
          <a:bodyPr/>
          <a:lstStyle>
            <a:lvl1pPr>
              <a:defRPr/>
            </a:lvl1pPr>
          </a:lstStyle>
          <a:p>
            <a:pPr>
              <a:defRPr/>
            </a:pPr>
            <a:fld id="{ADF6EAF2-2921-4B11-9DA2-94327563988C}"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A4F89926-4B75-4FEE-A661-8A0141182B8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790A4FFD-D0D9-4B75-9DC4-A3C83D2216C5}"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B16539D5-D797-4EFA-8730-680B91B9B566}"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1981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791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7EA6B79-7072-480D-9129-13916D765D57}"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304338" cy="9144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52400" y="152400"/>
            <a:ext cx="1571625" cy="200025"/>
          </a:xfrm>
          <a:prstGeom prst="rect">
            <a:avLst/>
          </a:prstGeom>
          <a:noFill/>
          <a:ln w="9525">
            <a:noFill/>
            <a:miter lim="800000"/>
            <a:headEnd/>
            <a:tailEnd/>
          </a:ln>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C2DD9F8-5292-4FC2-B0C1-E118955CF5EF}" type="slidenum">
              <a:rPr lang="en-US" smtClean="0"/>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FF5A2B-1EE7-456F-AB36-FDF2B33019B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4000">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B6A8B7-D437-4DF2-AC56-06D9168FB730}" type="slidenum">
              <a:rPr lang="en-US"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A6ED31-6551-4705-A27B-7364104ABA99}" type="slidenum">
              <a:rPr lang="en-US"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4000">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C8EB91-CE79-4162-B3E5-0678D528D1B3}" type="slidenum">
              <a:rPr lang="en-US" smtClean="0"/>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FF5A2B-1EE7-456F-AB36-FDF2B33019BF}" type="slidenum">
              <a:rPr lang="en-US" smtClean="0"/>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33E0EE-CC64-44B7-8062-EF578AA9719C}" type="slidenum">
              <a:rPr lang="en-US"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81A9DE-5ECA-4CE9-BE71-19262A32D4A7}" type="slidenum">
              <a:rPr lang="en-US" smtClean="0"/>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78BF95-897E-4D5C-93B5-B6CCA219F55C}" type="slidenum">
              <a:rPr lang="en-US" smtClean="0"/>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C2D445-8780-46F3-8AF6-A719C999F32A}" type="slidenum">
              <a:rPr lang="en-US" smtClean="0"/>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710EDC-6231-440C-B87B-F2AA1E90DA60}" type="slidenum">
              <a:rPr lang="en-US" smtClean="0"/>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A9A7B1-A893-454C-99E7-57FA627998A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33E0EE-CC64-44B7-8062-EF578AA9719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print"/>
          <a:srcRect/>
          <a:stretch>
            <a:fillRect b="-13333"/>
          </a:stretch>
        </a:blipFill>
        <a:effectLst/>
      </p:bgPr>
    </p:bg>
    <p:spTree>
      <p:nvGrpSpPr>
        <p:cNvPr id="1" name=""/>
        <p:cNvGrpSpPr/>
        <p:nvPr/>
      </p:nvGrpSpPr>
      <p:grpSpPr>
        <a:xfrm>
          <a:off x="0" y="0"/>
          <a:ext cx="0" cy="0"/>
          <a:chOff x="0" y="0"/>
          <a:chExt cx="0" cy="0"/>
        </a:xfrm>
      </p:grpSpPr>
      <p:sp>
        <p:nvSpPr>
          <p:cNvPr id="741378" name="Rectangle 2"/>
          <p:cNvSpPr>
            <a:spLocks noGrp="1" noChangeArrowheads="1"/>
          </p:cNvSpPr>
          <p:nvPr>
            <p:ph type="ctrTitle"/>
          </p:nvPr>
        </p:nvSpPr>
        <p:spPr>
          <a:xfrm>
            <a:off x="152400" y="5194300"/>
            <a:ext cx="7467600" cy="914400"/>
          </a:xfrm>
        </p:spPr>
        <p:txBody>
          <a:bodyPr anchor="b"/>
          <a:lstStyle>
            <a:lvl1pPr algn="l">
              <a:defRPr sz="4000">
                <a:solidFill>
                  <a:srgbClr val="000000"/>
                </a:solidFill>
                <a:effectLst>
                  <a:outerShdw blurRad="38100" dist="38100" dir="2700000" algn="tl">
                    <a:srgbClr val="FFFFFF"/>
                  </a:outerShdw>
                </a:effectLst>
                <a:latin typeface="+mn-lt"/>
              </a:defRPr>
            </a:lvl1pPr>
          </a:lstStyle>
          <a:p>
            <a:r>
              <a:rPr lang="en-US"/>
              <a:t>Click to edit Master title style</a:t>
            </a:r>
            <a:endParaRPr lang="en-US" dirty="0"/>
          </a:p>
        </p:txBody>
      </p:sp>
      <p:sp>
        <p:nvSpPr>
          <p:cNvPr id="741379" name="Rectangle 3"/>
          <p:cNvSpPr>
            <a:spLocks noGrp="1" noChangeArrowheads="1"/>
          </p:cNvSpPr>
          <p:nvPr>
            <p:ph type="subTitle" idx="1"/>
          </p:nvPr>
        </p:nvSpPr>
        <p:spPr>
          <a:xfrm>
            <a:off x="152400" y="6032500"/>
            <a:ext cx="6400800" cy="74930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quarter" idx="10"/>
          </p:nvPr>
        </p:nvSpPr>
        <p:spPr>
          <a:xfrm>
            <a:off x="457200" y="6245225"/>
            <a:ext cx="2133600" cy="476250"/>
          </a:xfrm>
          <a:prstGeom prst="rect">
            <a:avLst/>
          </a:prstGeom>
        </p:spPr>
        <p:txBody>
          <a:bodyPr/>
          <a:lstStyle>
            <a:lvl1pPr>
              <a:spcBef>
                <a:spcPct val="0"/>
              </a:spcBef>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spcBef>
                <a:spcPct val="0"/>
              </a:spcBef>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spcBef>
                <a:spcPct val="0"/>
              </a:spcBef>
              <a:defRPr>
                <a:solidFill>
                  <a:schemeClr val="tx1"/>
                </a:solidFill>
                <a:latin typeface="Times New Roman" pitchFamily="18" charset="0"/>
              </a:defRPr>
            </a:lvl1pPr>
          </a:lstStyle>
          <a:p>
            <a:pPr>
              <a:defRPr/>
            </a:pPr>
            <a:fld id="{3C2DD9F8-5292-4FC2-B0C1-E118955CF5EF}" type="slidenum">
              <a:rPr lang="en-US" smtClean="0"/>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281A9DE-5ECA-4CE9-BE71-19262A32D4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78BF95-897E-4D5C-93B5-B6CCA219F5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C2D445-8780-46F3-8AF6-A719C999F32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9.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8.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b="-6667"/>
          </a:stretch>
        </a:blipFill>
        <a:effectLst/>
      </p:bgPr>
    </p:bg>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bwMode="auto">
          <a:xfrm>
            <a:off x="685800" y="152400"/>
            <a:ext cx="7924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740355" name="Rectangle 3"/>
          <p:cNvSpPr>
            <a:spLocks noGrp="1" noChangeArrowheads="1"/>
          </p:cNvSpPr>
          <p:nvPr>
            <p:ph type="body" idx="1"/>
          </p:nvPr>
        </p:nvSpPr>
        <p:spPr bwMode="auto">
          <a:xfrm>
            <a:off x="685800" y="1447800"/>
            <a:ext cx="7924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0356" name="Rectangle 4"/>
          <p:cNvSpPr>
            <a:spLocks noGrp="1" noChangeArrowheads="1"/>
          </p:cNvSpPr>
          <p:nvPr>
            <p:ph type="dt" sz="half" idx="2"/>
          </p:nvPr>
        </p:nvSpPr>
        <p:spPr bwMode="auto">
          <a:xfrm>
            <a:off x="685800" y="6172200"/>
            <a:ext cx="1549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buClrTx/>
              <a:buSzTx/>
              <a:defRPr kumimoji="0" sz="1400">
                <a:solidFill>
                  <a:schemeClr val="tx1"/>
                </a:solidFill>
                <a:latin typeface="+mn-lt"/>
              </a:defRPr>
            </a:lvl1pPr>
          </a:lstStyle>
          <a:p>
            <a:pPr>
              <a:defRPr/>
            </a:pPr>
            <a:endParaRPr lang="en-US" dirty="0"/>
          </a:p>
        </p:txBody>
      </p:sp>
      <p:sp>
        <p:nvSpPr>
          <p:cNvPr id="740357" name="Rectangle 5"/>
          <p:cNvSpPr>
            <a:spLocks noGrp="1" noChangeArrowheads="1"/>
          </p:cNvSpPr>
          <p:nvPr>
            <p:ph type="ftr" sz="quarter" idx="3"/>
          </p:nvPr>
        </p:nvSpPr>
        <p:spPr bwMode="auto">
          <a:xfrm>
            <a:off x="2438400" y="6172200"/>
            <a:ext cx="4089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buClrTx/>
              <a:buSzTx/>
              <a:defRPr kumimoji="0" sz="1400">
                <a:solidFill>
                  <a:schemeClr val="tx1"/>
                </a:solidFill>
                <a:latin typeface="+mn-lt"/>
              </a:defRPr>
            </a:lvl1pPr>
          </a:lstStyle>
          <a:p>
            <a:pPr>
              <a:defRPr/>
            </a:pPr>
            <a:endParaRPr lang="en-US"/>
          </a:p>
        </p:txBody>
      </p:sp>
      <p:sp>
        <p:nvSpPr>
          <p:cNvPr id="740358" name="Rectangle 6"/>
          <p:cNvSpPr>
            <a:spLocks noGrp="1" noChangeArrowheads="1"/>
          </p:cNvSpPr>
          <p:nvPr>
            <p:ph type="sldNum" sz="quarter" idx="4"/>
          </p:nvPr>
        </p:nvSpPr>
        <p:spPr bwMode="auto">
          <a:xfrm>
            <a:off x="67056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buClrTx/>
              <a:buSzTx/>
              <a:defRPr kumimoji="0" sz="1400">
                <a:solidFill>
                  <a:srgbClr val="000000"/>
                </a:solidFill>
                <a:latin typeface="+mn-lt"/>
              </a:defRPr>
            </a:lvl1pPr>
          </a:lstStyle>
          <a:p>
            <a:pPr>
              <a:defRPr/>
            </a:pPr>
            <a:fld id="{3C2DD9F8-5292-4FC2-B0C1-E118955CF5E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41"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Lst>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rgbClr val="000000"/>
        </a:buClr>
        <a:buSzPct val="50000"/>
        <a:buChar char="•"/>
        <a:defRPr kumimoji="1" sz="3200">
          <a:solidFill>
            <a:srgbClr val="000000"/>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rgbClr val="000000"/>
        </a:buClr>
        <a:buSzPct val="50000"/>
        <a:buChar char="•"/>
        <a:defRPr kumimoji="1" sz="2800">
          <a:solidFill>
            <a:srgbClr val="000000"/>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rgbClr val="000000"/>
        </a:buClr>
        <a:buSzPct val="50000"/>
        <a:buChar char="•"/>
        <a:defRPr kumimoji="1" sz="2400">
          <a:solidFill>
            <a:srgbClr val="000000"/>
          </a:solidFill>
          <a:effectLst>
            <a:outerShdw blurRad="38100" dist="38100" dir="2700000" algn="tl">
              <a:srgbClr val="FFFFFF"/>
            </a:outerShdw>
          </a:effectLst>
          <a:latin typeface="+mn-lt"/>
        </a:defRPr>
      </a:lvl3pPr>
      <a:lvl4pPr marL="1562100" indent="-228600" algn="l" rtl="0" eaLnBrk="0" fontAlgn="base" hangingPunct="0">
        <a:spcBef>
          <a:spcPct val="20000"/>
        </a:spcBef>
        <a:spcAft>
          <a:spcPct val="0"/>
        </a:spcAft>
        <a:buClr>
          <a:srgbClr val="000000"/>
        </a:buClr>
        <a:buSzPct val="50000"/>
        <a:buChar char="•"/>
        <a:defRPr kumimoji="1" sz="2000">
          <a:solidFill>
            <a:srgbClr val="000000"/>
          </a:solidFill>
          <a:effectLst>
            <a:outerShdw blurRad="38100" dist="38100" dir="2700000" algn="tl">
              <a:srgbClr val="FFFFFF"/>
            </a:outerShdw>
          </a:effectLst>
          <a:latin typeface="+mn-lt"/>
        </a:defRPr>
      </a:lvl4pPr>
      <a:lvl5pPr marL="1981200" indent="-228600" algn="l" rtl="0" eaLnBrk="0" fontAlgn="base" hangingPunct="0">
        <a:spcBef>
          <a:spcPct val="20000"/>
        </a:spcBef>
        <a:spcAft>
          <a:spcPct val="0"/>
        </a:spcAft>
        <a:buClr>
          <a:srgbClr val="000000"/>
        </a:buClr>
        <a:buSzPct val="50000"/>
        <a:buChar char="•"/>
        <a:defRPr kumimoji="1" sz="2000">
          <a:solidFill>
            <a:srgbClr val="000000"/>
          </a:solidFill>
          <a:effectLst>
            <a:outerShdw blurRad="38100" dist="38100" dir="2700000" algn="tl">
              <a:srgbClr val="FFFFFF"/>
            </a:outerShdw>
          </a:effectLst>
          <a:latin typeface="+mn-lt"/>
        </a:defRPr>
      </a:lvl5pPr>
      <a:lvl6pPr marL="2438400" indent="-228600" algn="l" rtl="0" eaLnBrk="0" fontAlgn="base" hangingPunct="0">
        <a:spcBef>
          <a:spcPct val="20000"/>
        </a:spcBef>
        <a:spcAft>
          <a:spcPct val="0"/>
        </a:spcAft>
        <a:buClr>
          <a:srgbClr val="000000"/>
        </a:buClr>
        <a:buSzPct val="50000"/>
        <a:buChar char="•"/>
        <a:defRPr kumimoji="1" sz="2000">
          <a:solidFill>
            <a:srgbClr val="000000"/>
          </a:solidFill>
          <a:effectLst>
            <a:outerShdw blurRad="38100" dist="38100" dir="2700000" algn="tl">
              <a:srgbClr val="FFFFFF"/>
            </a:outerShdw>
          </a:effectLst>
          <a:latin typeface="+mn-lt"/>
        </a:defRPr>
      </a:lvl6pPr>
      <a:lvl7pPr marL="2895600" indent="-228600" algn="l" rtl="0" eaLnBrk="0" fontAlgn="base" hangingPunct="0">
        <a:spcBef>
          <a:spcPct val="20000"/>
        </a:spcBef>
        <a:spcAft>
          <a:spcPct val="0"/>
        </a:spcAft>
        <a:buClr>
          <a:srgbClr val="000000"/>
        </a:buClr>
        <a:buSzPct val="50000"/>
        <a:buChar char="•"/>
        <a:defRPr kumimoji="1" sz="2000">
          <a:solidFill>
            <a:srgbClr val="000000"/>
          </a:solidFill>
          <a:effectLst>
            <a:outerShdw blurRad="38100" dist="38100" dir="2700000" algn="tl">
              <a:srgbClr val="FFFFFF"/>
            </a:outerShdw>
          </a:effectLst>
          <a:latin typeface="+mn-lt"/>
        </a:defRPr>
      </a:lvl7pPr>
      <a:lvl8pPr marL="3352800" indent="-228600" algn="l" rtl="0" eaLnBrk="0" fontAlgn="base" hangingPunct="0">
        <a:spcBef>
          <a:spcPct val="20000"/>
        </a:spcBef>
        <a:spcAft>
          <a:spcPct val="0"/>
        </a:spcAft>
        <a:buClr>
          <a:srgbClr val="000000"/>
        </a:buClr>
        <a:buSzPct val="50000"/>
        <a:buChar char="•"/>
        <a:defRPr kumimoji="1" sz="2000">
          <a:solidFill>
            <a:srgbClr val="000000"/>
          </a:solidFill>
          <a:effectLst>
            <a:outerShdw blurRad="38100" dist="38100" dir="2700000" algn="tl">
              <a:srgbClr val="FFFFFF"/>
            </a:outerShdw>
          </a:effectLst>
          <a:latin typeface="+mn-lt"/>
        </a:defRPr>
      </a:lvl8pPr>
      <a:lvl9pPr marL="3810000" indent="-228600" algn="l" rtl="0" eaLnBrk="0" fontAlgn="base" hangingPunct="0">
        <a:spcBef>
          <a:spcPct val="20000"/>
        </a:spcBef>
        <a:spcAft>
          <a:spcPct val="0"/>
        </a:spcAft>
        <a:buClr>
          <a:srgbClr val="000000"/>
        </a:buClr>
        <a:buSzPct val="50000"/>
        <a:buChar char="•"/>
        <a:defRPr kumimoji="1" sz="20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6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defRPr kumimoji="0" sz="1400">
                <a:solidFill>
                  <a:schemeClr val="tx1"/>
                </a:solidFill>
                <a:latin typeface="Times New Roman" pitchFamily="18" charset="0"/>
              </a:defRPr>
            </a:lvl1pPr>
          </a:lstStyle>
          <a:p>
            <a:pPr>
              <a:defRPr/>
            </a:pPr>
            <a:endParaRPr lang="en-US"/>
          </a:p>
        </p:txBody>
      </p:sp>
      <p:sp>
        <p:nvSpPr>
          <p:cNvPr id="866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defRPr kumimoji="0" sz="1400">
                <a:solidFill>
                  <a:schemeClr val="tx1"/>
                </a:solidFill>
                <a:latin typeface="Times New Roman" pitchFamily="18" charset="0"/>
              </a:defRPr>
            </a:lvl1pPr>
          </a:lstStyle>
          <a:p>
            <a:pPr>
              <a:defRPr/>
            </a:pPr>
            <a:fld id="{36CFA5FC-A7F3-4BD6-8C52-BEE783A86AE3}" type="slidenum">
              <a:rPr lang="en-US"/>
              <a:pPr>
                <a:defRPr/>
              </a:pPr>
              <a:t>‹#›</a:t>
            </a:fld>
            <a:endParaRPr lang="en-US"/>
          </a:p>
        </p:txBody>
      </p:sp>
      <p:sp>
        <p:nvSpPr>
          <p:cNvPr id="866316" name="Rectangle 12"/>
          <p:cNvSpPr>
            <a:spLocks noGrp="1" noChangeArrowheads="1"/>
          </p:cNvSpPr>
          <p:nvPr>
            <p:ph type="title"/>
          </p:nvPr>
        </p:nvSpPr>
        <p:spPr bwMode="auto">
          <a:xfrm>
            <a:off x="457200" y="152400"/>
            <a:ext cx="7924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pic>
        <p:nvPicPr>
          <p:cNvPr id="2054" name="Picture 13" descr="MD-logo-color-tag"/>
          <p:cNvPicPr>
            <a:picLocks noChangeAspect="1" noChangeArrowheads="1"/>
          </p:cNvPicPr>
          <p:nvPr userDrawn="1"/>
        </p:nvPicPr>
        <p:blipFill>
          <a:blip r:embed="rId14" cstate="print"/>
          <a:srcRect/>
          <a:stretch>
            <a:fillRect/>
          </a:stretch>
        </p:blipFill>
        <p:spPr bwMode="auto">
          <a:xfrm>
            <a:off x="457200" y="6248400"/>
            <a:ext cx="1524000" cy="369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ftr="0" dt="0"/>
  <p:txStyles>
    <p:titleStyle>
      <a:lvl1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18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defRPr kumimoji="0" sz="1400">
                <a:solidFill>
                  <a:schemeClr val="tx1"/>
                </a:solidFill>
                <a:latin typeface="Times New Roman" pitchFamily="18" charset="0"/>
              </a:defRPr>
            </a:lvl1pPr>
          </a:lstStyle>
          <a:p>
            <a:pPr>
              <a:defRPr/>
            </a:pPr>
            <a:endParaRPr lang="en-US"/>
          </a:p>
        </p:txBody>
      </p:sp>
      <p:sp>
        <p:nvSpPr>
          <p:cNvPr id="918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defRPr kumimoji="0" sz="1400">
                <a:solidFill>
                  <a:schemeClr val="tx1"/>
                </a:solidFill>
                <a:latin typeface="Times New Roman" pitchFamily="18" charset="0"/>
              </a:defRPr>
            </a:lvl1pPr>
          </a:lstStyle>
          <a:p>
            <a:pPr>
              <a:defRPr/>
            </a:pPr>
            <a:endParaRPr lang="en-US"/>
          </a:p>
        </p:txBody>
      </p:sp>
      <p:sp>
        <p:nvSpPr>
          <p:cNvPr id="918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defRPr kumimoji="0" sz="1400">
                <a:solidFill>
                  <a:schemeClr val="tx1"/>
                </a:solidFill>
                <a:latin typeface="Times New Roman" pitchFamily="18" charset="0"/>
              </a:defRPr>
            </a:lvl1pPr>
          </a:lstStyle>
          <a:p>
            <a:pPr>
              <a:defRPr/>
            </a:pPr>
            <a:fld id="{9C96F8FC-065A-410F-A919-243B6EE87E42}" type="slidenum">
              <a:rPr lang="en-US"/>
              <a:pPr>
                <a:defRPr/>
              </a:pPr>
              <a:t>‹#›</a:t>
            </a:fld>
            <a:endParaRPr lang="en-US"/>
          </a:p>
        </p:txBody>
      </p:sp>
      <p:sp>
        <p:nvSpPr>
          <p:cNvPr id="918536" name="Rectangle 8"/>
          <p:cNvSpPr>
            <a:spLocks noGrp="1" noChangeArrowheads="1"/>
          </p:cNvSpPr>
          <p:nvPr>
            <p:ph type="title"/>
          </p:nvPr>
        </p:nvSpPr>
        <p:spPr bwMode="auto">
          <a:xfrm>
            <a:off x="685800" y="152400"/>
            <a:ext cx="7924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3078" name="Rectangle 10"/>
          <p:cNvSpPr>
            <a:spLocks noGrp="1" noChangeArrowheads="1"/>
          </p:cNvSpPr>
          <p:nvPr>
            <p:ph type="body" idx="1"/>
          </p:nvPr>
        </p:nvSpPr>
        <p:spPr bwMode="auto">
          <a:xfrm>
            <a:off x="685800" y="1447800"/>
            <a:ext cx="7924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9" name="Picture 11" descr="MD-logo-color-tag"/>
          <p:cNvPicPr>
            <a:picLocks noChangeAspect="1" noChangeArrowheads="1"/>
          </p:cNvPicPr>
          <p:nvPr userDrawn="1"/>
        </p:nvPicPr>
        <p:blipFill>
          <a:blip r:embed="rId14" cstate="print"/>
          <a:srcRect/>
          <a:stretch>
            <a:fillRect/>
          </a:stretch>
        </p:blipFill>
        <p:spPr bwMode="auto">
          <a:xfrm>
            <a:off x="457200" y="6248400"/>
            <a:ext cx="1524000" cy="369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ftr="0" dt="0"/>
  <p:txStyles>
    <p:titleStyle>
      <a:lvl1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54370"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defRPr kumimoji="0" sz="1400">
                <a:solidFill>
                  <a:schemeClr val="tx1"/>
                </a:solidFill>
                <a:latin typeface="Times New Roman" pitchFamily="18" charset="0"/>
              </a:defRPr>
            </a:lvl1pPr>
          </a:lstStyle>
          <a:p>
            <a:pPr>
              <a:defRPr/>
            </a:pPr>
            <a:endParaRPr lang="en-US"/>
          </a:p>
        </p:txBody>
      </p:sp>
      <p:sp>
        <p:nvSpPr>
          <p:cNvPr id="954371"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defRPr kumimoji="0" sz="1400">
                <a:solidFill>
                  <a:schemeClr val="tx1"/>
                </a:solidFill>
                <a:latin typeface="Times New Roman" pitchFamily="18" charset="0"/>
              </a:defRPr>
            </a:lvl1pPr>
          </a:lstStyle>
          <a:p>
            <a:pPr>
              <a:defRPr/>
            </a:pPr>
            <a:endParaRPr lang="en-US"/>
          </a:p>
        </p:txBody>
      </p:sp>
      <p:sp>
        <p:nvSpPr>
          <p:cNvPr id="954372"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buSzTx/>
              <a:defRPr kumimoji="0" sz="1400">
                <a:solidFill>
                  <a:schemeClr val="tx1"/>
                </a:solidFill>
                <a:latin typeface="Times New Roman" pitchFamily="18" charset="0"/>
              </a:defRPr>
            </a:lvl1pPr>
          </a:lstStyle>
          <a:p>
            <a:pPr>
              <a:defRPr/>
            </a:pPr>
            <a:fld id="{233172A0-4E05-4114-961A-6E1EAFB3D786}" type="slidenum">
              <a:rPr lang="en-US"/>
              <a:pPr>
                <a:defRPr/>
              </a:pPr>
              <a:t>‹#›</a:t>
            </a:fld>
            <a:endParaRPr lang="en-US"/>
          </a:p>
        </p:txBody>
      </p:sp>
      <p:sp>
        <p:nvSpPr>
          <p:cNvPr id="954373" name="Rectangle 5"/>
          <p:cNvSpPr>
            <a:spLocks noGrp="1" noChangeArrowheads="1"/>
          </p:cNvSpPr>
          <p:nvPr>
            <p:ph type="title"/>
          </p:nvPr>
        </p:nvSpPr>
        <p:spPr bwMode="auto">
          <a:xfrm>
            <a:off x="685800" y="152400"/>
            <a:ext cx="7924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4102" name="Rectangle 6"/>
          <p:cNvSpPr>
            <a:spLocks noGrp="1" noChangeArrowheads="1"/>
          </p:cNvSpPr>
          <p:nvPr>
            <p:ph type="body" idx="1"/>
          </p:nvPr>
        </p:nvSpPr>
        <p:spPr bwMode="auto">
          <a:xfrm>
            <a:off x="685800" y="1447800"/>
            <a:ext cx="7924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3" name="Picture 7" descr="MD-logo-color-tag"/>
          <p:cNvPicPr>
            <a:picLocks noChangeAspect="1" noChangeArrowheads="1"/>
          </p:cNvPicPr>
          <p:nvPr userDrawn="1"/>
        </p:nvPicPr>
        <p:blipFill>
          <a:blip r:embed="rId14" cstate="print"/>
          <a:srcRect/>
          <a:stretch>
            <a:fillRect/>
          </a:stretch>
        </p:blipFill>
        <p:spPr bwMode="auto">
          <a:xfrm>
            <a:off x="457200" y="6248400"/>
            <a:ext cx="1524000" cy="3698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hdr="0" ftr="0" dt="0"/>
  <p:txStyles>
    <p:titleStyle>
      <a:lvl1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400">
          <a:solidFill>
            <a:schemeClr val="bg1"/>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bg1"/>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2DD9F8-5292-4FC2-B0C1-E118955CF5EF}" type="slidenum">
              <a:rPr lang="en-US" smtClean="0"/>
              <a:pPr>
                <a:defRPr/>
              </a:pPr>
              <a:t>‹#›</a:t>
            </a:fld>
            <a:endParaRPr lang="en-US"/>
          </a:p>
        </p:txBody>
      </p:sp>
      <p:pic>
        <p:nvPicPr>
          <p:cNvPr id="2055" name="Picture 3"/>
          <p:cNvPicPr>
            <a:picLocks noChangeAspect="1" noChangeArrowheads="1"/>
          </p:cNvPicPr>
          <p:nvPr/>
        </p:nvPicPr>
        <p:blipFill>
          <a:blip r:embed="rId14" cstate="print"/>
          <a:srcRect/>
          <a:stretch>
            <a:fillRect/>
          </a:stretch>
        </p:blipFill>
        <p:spPr bwMode="auto">
          <a:xfrm>
            <a:off x="0" y="0"/>
            <a:ext cx="9144000" cy="3838575"/>
          </a:xfrm>
          <a:prstGeom prst="rect">
            <a:avLst/>
          </a:prstGeom>
          <a:noFill/>
          <a:ln w="9525">
            <a:noFill/>
            <a:miter lim="800000"/>
            <a:headEnd/>
            <a:tailEnd/>
          </a:ln>
        </p:spPr>
      </p:pic>
      <p:pic>
        <p:nvPicPr>
          <p:cNvPr id="2056" name="Picture 4"/>
          <p:cNvPicPr>
            <a:picLocks noChangeAspect="1" noChangeArrowheads="1"/>
          </p:cNvPicPr>
          <p:nvPr/>
        </p:nvPicPr>
        <p:blipFill>
          <a:blip r:embed="rId15" cstate="print"/>
          <a:srcRect/>
          <a:stretch>
            <a:fillRect/>
          </a:stretch>
        </p:blipFill>
        <p:spPr bwMode="auto">
          <a:xfrm>
            <a:off x="152400" y="152400"/>
            <a:ext cx="1571625" cy="200025"/>
          </a:xfrm>
          <a:prstGeom prst="rect">
            <a:avLst/>
          </a:prstGeom>
          <a:noFill/>
          <a:ln w="9525">
            <a:noFill/>
            <a:miter lim="800000"/>
            <a:headEnd/>
            <a:tailEnd/>
          </a:ln>
        </p:spPr>
      </p:pic>
      <p:pic>
        <p:nvPicPr>
          <p:cNvPr id="2057" name="Picture 7"/>
          <p:cNvPicPr>
            <a:picLocks noChangeAspect="1" noChangeArrowheads="1"/>
          </p:cNvPicPr>
          <p:nvPr/>
        </p:nvPicPr>
        <p:blipFill>
          <a:blip r:embed="rId16" cstate="print"/>
          <a:srcRect/>
          <a:stretch>
            <a:fillRect/>
          </a:stretch>
        </p:blipFill>
        <p:spPr bwMode="auto">
          <a:xfrm>
            <a:off x="133350" y="6172200"/>
            <a:ext cx="476250" cy="42862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2" Type="http://schemas.openxmlformats.org/officeDocument/2006/relationships/hyperlink" Target="http://wiki.melissadata.com/index.php?title=Welcome" TargetMode="Externa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6.png"/><Relationship Id="rId2" Type="http://schemas.openxmlformats.org/officeDocument/2006/relationships/image" Target="../media/image12.png"/><Relationship Id="rId1" Type="http://schemas.openxmlformats.org/officeDocument/2006/relationships/slideLayout" Target="../slideLayouts/slideLayout5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9605"/>
            <a:ext cx="9144000" cy="3419395"/>
          </a:xfrm>
          <a:prstGeom prst="rect">
            <a:avLst/>
          </a:prstGeom>
          <a:noFill/>
          <a:ln w="9525">
            <a:noFill/>
            <a:miter lim="800000"/>
            <a:headEnd/>
            <a:tailEnd/>
          </a:ln>
          <a:effectLst/>
        </p:spPr>
      </p:pic>
      <p:sp>
        <p:nvSpPr>
          <p:cNvPr id="5" name="Title 1"/>
          <p:cNvSpPr>
            <a:spLocks noGrp="1"/>
          </p:cNvSpPr>
          <p:nvPr>
            <p:ph type="ctrTitle"/>
          </p:nvPr>
        </p:nvSpPr>
        <p:spPr>
          <a:xfrm>
            <a:off x="914400" y="4038600"/>
            <a:ext cx="7467600" cy="914400"/>
          </a:xfrm>
        </p:spPr>
        <p:txBody>
          <a:bodyPr/>
          <a:lstStyle/>
          <a:p>
            <a:pPr algn="ctr"/>
            <a:r>
              <a:rPr lang="en-US" sz="4400" b="1" dirty="0">
                <a:latin typeface="Swis721 BT"/>
              </a:rPr>
              <a:t>MatchUp</a:t>
            </a:r>
          </a:p>
        </p:txBody>
      </p:sp>
      <p:sp>
        <p:nvSpPr>
          <p:cNvPr id="4" name="Slide Number Placeholder 3"/>
          <p:cNvSpPr>
            <a:spLocks noGrp="1"/>
          </p:cNvSpPr>
          <p:nvPr>
            <p:ph type="sldNum" sz="quarter" idx="12"/>
          </p:nvPr>
        </p:nvSpPr>
        <p:spPr/>
        <p:txBody>
          <a:bodyPr/>
          <a:lstStyle/>
          <a:p>
            <a:fld id="{22B495E3-6885-4F56-B6B8-49D6911A39E8}"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10</a:t>
            </a:fld>
            <a:endParaRPr lang="en-US"/>
          </a:p>
        </p:txBody>
      </p:sp>
      <p:sp>
        <p:nvSpPr>
          <p:cNvPr id="3" name="Title 1"/>
          <p:cNvSpPr>
            <a:spLocks noGrp="1"/>
          </p:cNvSpPr>
          <p:nvPr>
            <p:ph type="title"/>
          </p:nvPr>
        </p:nvSpPr>
        <p:spPr>
          <a:xfrm>
            <a:off x="685800" y="762000"/>
            <a:ext cx="4724400" cy="609600"/>
          </a:xfrm>
        </p:spPr>
        <p:txBody>
          <a:bodyPr/>
          <a:lstStyle/>
          <a:p>
            <a:r>
              <a:rPr lang="en-US" sz="2400" dirty="0"/>
              <a:t>Sample data set…</a:t>
            </a:r>
          </a:p>
        </p:txBody>
      </p:sp>
      <p:pic>
        <p:nvPicPr>
          <p:cNvPr id="10242" name="Picture 2"/>
          <p:cNvPicPr>
            <a:picLocks noChangeAspect="1" noChangeArrowheads="1"/>
          </p:cNvPicPr>
          <p:nvPr/>
        </p:nvPicPr>
        <p:blipFill>
          <a:blip r:embed="rId2" cstate="print"/>
          <a:srcRect/>
          <a:stretch>
            <a:fillRect/>
          </a:stretch>
        </p:blipFill>
        <p:spPr bwMode="auto">
          <a:xfrm>
            <a:off x="1042988" y="909638"/>
            <a:ext cx="7056437" cy="5038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362285-3E57-4A57-BD46-354740844E15}" type="slidenum">
              <a:rPr lang="en-US" smtClean="0"/>
              <a:pPr>
                <a:defRPr/>
              </a:pPr>
              <a:t>11</a:t>
            </a:fld>
            <a:endParaRPr lang="en-US"/>
          </a:p>
        </p:txBody>
      </p:sp>
      <p:pic>
        <p:nvPicPr>
          <p:cNvPr id="11267" name="Picture 3"/>
          <p:cNvPicPr>
            <a:picLocks noChangeAspect="1" noChangeArrowheads="1"/>
          </p:cNvPicPr>
          <p:nvPr/>
        </p:nvPicPr>
        <p:blipFill>
          <a:blip r:embed="rId2" cstate="print"/>
          <a:srcRect/>
          <a:stretch>
            <a:fillRect/>
          </a:stretch>
        </p:blipFill>
        <p:spPr bwMode="auto">
          <a:xfrm>
            <a:off x="2881313" y="2714625"/>
            <a:ext cx="3381375" cy="1428750"/>
          </a:xfrm>
          <a:prstGeom prst="rect">
            <a:avLst/>
          </a:prstGeom>
          <a:noFill/>
          <a:ln w="9525">
            <a:noFill/>
            <a:miter lim="800000"/>
            <a:headEnd/>
            <a:tailEnd/>
          </a:ln>
        </p:spPr>
      </p:pic>
      <p:sp>
        <p:nvSpPr>
          <p:cNvPr id="6" name="Rectangle 2"/>
          <p:cNvSpPr txBox="1">
            <a:spLocks noChangeArrowheads="1"/>
          </p:cNvSpPr>
          <p:nvPr/>
        </p:nvSpPr>
        <p:spPr bwMode="auto">
          <a:xfrm>
            <a:off x="304800" y="838200"/>
            <a:ext cx="7924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chemeClr val="tx1"/>
                </a:solidFill>
                <a:effectLst/>
                <a:uLnTx/>
                <a:uFillTx/>
                <a:latin typeface="+mn-lt"/>
                <a:ea typeface="+mj-ea"/>
                <a:cs typeface="+mj-cs"/>
              </a:rPr>
              <a:t>Configuring the MatchUP Component</a:t>
            </a:r>
            <a:endParaRPr kumimoji="0" lang="en-US" sz="4000" b="0" i="0" u="none" strike="noStrike" kern="1200" cap="none" spc="0" normalizeH="0" baseline="0" noProof="0" dirty="0">
              <a:ln>
                <a:noFill/>
              </a:ln>
              <a:solidFill>
                <a:schemeClr val="tx1"/>
              </a:solidFill>
              <a:effectLst/>
              <a:uLnTx/>
              <a:uFillTx/>
              <a:latin typeface="+mn-lt"/>
              <a:ea typeface="+mj-ea"/>
              <a:cs typeface="+mj-cs"/>
            </a:endParaRPr>
          </a:p>
        </p:txBody>
      </p:sp>
      <p:sp>
        <p:nvSpPr>
          <p:cNvPr id="7" name="Rectangle 3"/>
          <p:cNvSpPr txBox="1">
            <a:spLocks noChangeArrowheads="1"/>
          </p:cNvSpPr>
          <p:nvPr/>
        </p:nvSpPr>
        <p:spPr bwMode="auto">
          <a:xfrm>
            <a:off x="381000" y="1447800"/>
            <a:ext cx="7924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Double-clicking the component will bring you to the setup screen</a:t>
            </a:r>
            <a:r>
              <a:rPr kumimoji="0" lang="en-US" sz="3200" b="0" i="0" u="none" strike="noStrike" kern="1200" cap="none" spc="0" normalizeH="0" baseline="0" noProof="0" dirty="0">
                <a:ln>
                  <a:noFill/>
                </a:ln>
                <a:solidFill>
                  <a:schemeClr val="tx1"/>
                </a:solidFill>
                <a:effectLst/>
                <a:uLnTx/>
                <a:uFillTx/>
                <a:latin typeface="+mn-lt"/>
                <a:ea typeface="+mn-ea"/>
                <a:cs typeface="+mn-cs"/>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362285-3E57-4A57-BD46-354740844E15}" type="slidenum">
              <a:rPr lang="en-US" smtClean="0"/>
              <a:pPr>
                <a:defRPr/>
              </a:pPr>
              <a:t>12</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990600" y="1295400"/>
            <a:ext cx="6756400" cy="5149585"/>
          </a:xfrm>
          <a:prstGeom prst="rect">
            <a:avLst/>
          </a:prstGeom>
          <a:noFill/>
          <a:ln w="9525">
            <a:noFill/>
            <a:miter lim="800000"/>
            <a:headEnd/>
            <a:tailEnd/>
          </a:ln>
        </p:spPr>
      </p:pic>
      <p:sp>
        <p:nvSpPr>
          <p:cNvPr id="5" name="Rectangular Callout 4"/>
          <p:cNvSpPr/>
          <p:nvPr/>
        </p:nvSpPr>
        <p:spPr>
          <a:xfrm>
            <a:off x="4114800" y="2895600"/>
            <a:ext cx="2514600" cy="1447800"/>
          </a:xfrm>
          <a:prstGeom prst="wedgeRectCallout">
            <a:avLst>
              <a:gd name="adj1" fmla="val -60624"/>
              <a:gd name="adj2" fmla="val -23323"/>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dirty="0">
                <a:solidFill>
                  <a:schemeClr val="tx1"/>
                </a:solidFill>
              </a:rPr>
              <a:t>If you did not provide a valid license during installation, or want to reconfigure the component, from the menu, select File &gt; Advanced Configuration</a:t>
            </a:r>
            <a:endParaRPr lang="en-US" sz="1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13</a:t>
            </a:fld>
            <a:endParaRPr lang="en-US"/>
          </a:p>
        </p:txBody>
      </p:sp>
      <p:pic>
        <p:nvPicPr>
          <p:cNvPr id="5" name="Picture 4" descr="D:\documents\Documentation_melissaData\SSIS\draftDocuments\muSSISdocumentation\04_AdvancedConfiguration.png"/>
          <p:cNvPicPr>
            <a:picLocks noChangeAspect="1" noChangeArrowheads="1"/>
          </p:cNvPicPr>
          <p:nvPr/>
        </p:nvPicPr>
        <p:blipFill>
          <a:blip r:embed="rId2" cstate="print"/>
          <a:srcRect/>
          <a:stretch>
            <a:fillRect/>
          </a:stretch>
        </p:blipFill>
        <p:spPr bwMode="auto">
          <a:xfrm>
            <a:off x="990600" y="1676400"/>
            <a:ext cx="6881813" cy="1462088"/>
          </a:xfrm>
          <a:prstGeom prst="rect">
            <a:avLst/>
          </a:prstGeom>
          <a:noFill/>
          <a:ln w="9525">
            <a:noFill/>
            <a:miter lim="800000"/>
            <a:headEnd/>
            <a:tailEnd/>
          </a:ln>
        </p:spPr>
      </p:pic>
      <p:sp>
        <p:nvSpPr>
          <p:cNvPr id="6" name="Rectangular Callout 5"/>
          <p:cNvSpPr/>
          <p:nvPr/>
        </p:nvSpPr>
        <p:spPr>
          <a:xfrm>
            <a:off x="3886200" y="2971800"/>
            <a:ext cx="2514600" cy="1447800"/>
          </a:xfrm>
          <a:prstGeom prst="wedgeRectCallout">
            <a:avLst>
              <a:gd name="adj1" fmla="val 17028"/>
              <a:gd name="adj2" fmla="val -86481"/>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1" hangingPunct="1">
              <a:buClrTx/>
              <a:buSzTx/>
              <a:defRPr/>
            </a:pPr>
            <a:r>
              <a:rPr kumimoji="0" lang="en-US" sz="1400" dirty="0">
                <a:solidFill>
                  <a:schemeClr val="tx1"/>
                </a:solidFill>
              </a:rPr>
              <a:t>Enter your license string. Then select Test Configuration to test the license string.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14</a:t>
            </a:fld>
            <a:endParaRPr lang="en-US"/>
          </a:p>
        </p:txBody>
      </p:sp>
      <p:sp>
        <p:nvSpPr>
          <p:cNvPr id="3" name="Text Placeholder 7"/>
          <p:cNvSpPr txBox="1">
            <a:spLocks/>
          </p:cNvSpPr>
          <p:nvPr/>
        </p:nvSpPr>
        <p:spPr>
          <a:xfrm>
            <a:off x="1905000" y="4038600"/>
            <a:ext cx="5486400" cy="1600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D:\documents\Documentation_melissaData\SSIS\draftDocuments\muSSISdocumentation\01_testConfig.png"/>
          <p:cNvPicPr>
            <a:picLocks noChangeAspect="1" noChangeArrowheads="1"/>
          </p:cNvPicPr>
          <p:nvPr/>
        </p:nvPicPr>
        <p:blipFill>
          <a:blip r:embed="rId2" cstate="print"/>
          <a:srcRect/>
          <a:stretch>
            <a:fillRect/>
          </a:stretch>
        </p:blipFill>
        <p:spPr bwMode="auto">
          <a:xfrm>
            <a:off x="2057400" y="914400"/>
            <a:ext cx="4906963" cy="2497138"/>
          </a:xfrm>
          <a:prstGeom prst="rect">
            <a:avLst/>
          </a:prstGeom>
          <a:noFill/>
          <a:ln w="9525">
            <a:noFill/>
            <a:miter lim="800000"/>
            <a:headEnd/>
            <a:tailEnd/>
          </a:ln>
        </p:spPr>
      </p:pic>
      <p:sp>
        <p:nvSpPr>
          <p:cNvPr id="6" name="Rectangular Callout 5"/>
          <p:cNvSpPr/>
          <p:nvPr/>
        </p:nvSpPr>
        <p:spPr>
          <a:xfrm>
            <a:off x="2362200" y="3657600"/>
            <a:ext cx="3048000" cy="1447800"/>
          </a:xfrm>
          <a:prstGeom prst="wedgeRectCallout">
            <a:avLst>
              <a:gd name="adj1" fmla="val 17028"/>
              <a:gd name="adj2" fmla="val -86481"/>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eaLnBrk="1" hangingPunct="1">
              <a:buClrTx/>
              <a:buSzTx/>
              <a:defRPr/>
            </a:pPr>
            <a:r>
              <a:rPr kumimoji="0" lang="en-US" sz="1400" dirty="0">
                <a:solidFill>
                  <a:schemeClr val="tx1"/>
                </a:solidFill>
              </a:rPr>
              <a:t>In addition to being able to retrieve properties of the component, you can verify that the component is configured correctly and is ready to be setup.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15</a:t>
            </a:fld>
            <a:endParaRPr lang="en-US"/>
          </a:p>
        </p:txBody>
      </p:sp>
      <p:pic>
        <p:nvPicPr>
          <p:cNvPr id="6" name="Picture 5" descr="10_openSetup.png"/>
          <p:cNvPicPr>
            <a:picLocks noChangeAspect="1"/>
          </p:cNvPicPr>
          <p:nvPr/>
        </p:nvPicPr>
        <p:blipFill>
          <a:blip r:embed="rId2" cstate="print"/>
          <a:srcRect/>
          <a:stretch>
            <a:fillRect/>
          </a:stretch>
        </p:blipFill>
        <p:spPr bwMode="auto">
          <a:xfrm>
            <a:off x="1371600" y="1447800"/>
            <a:ext cx="6624638" cy="4967097"/>
          </a:xfrm>
          <a:prstGeom prst="rect">
            <a:avLst/>
          </a:prstGeom>
          <a:noFill/>
          <a:ln w="9525">
            <a:noFill/>
            <a:miter lim="800000"/>
            <a:headEnd/>
            <a:tailEnd/>
          </a:ln>
        </p:spPr>
      </p:pic>
      <p:sp>
        <p:nvSpPr>
          <p:cNvPr id="8" name="Rectangle 3"/>
          <p:cNvSpPr txBox="1">
            <a:spLocks noChangeArrowheads="1"/>
          </p:cNvSpPr>
          <p:nvPr/>
        </p:nvSpPr>
        <p:spPr bwMode="auto">
          <a:xfrm>
            <a:off x="381000" y="838200"/>
            <a:ext cx="7924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We’re ready to configure the MatchUp</a:t>
            </a:r>
            <a:r>
              <a:rPr kumimoji="0" lang="en-US" sz="2000" b="0" i="0" u="none" strike="noStrike" kern="1200" cap="none" spc="0" normalizeH="0" noProof="0" dirty="0">
                <a:ln>
                  <a:noFill/>
                </a:ln>
                <a:solidFill>
                  <a:schemeClr val="tx1"/>
                </a:solidFill>
                <a:effectLst/>
                <a:uLnTx/>
                <a:uFillTx/>
                <a:latin typeface="+mn-lt"/>
                <a:ea typeface="+mn-ea"/>
                <a:cs typeface="+mn-cs"/>
              </a:rPr>
              <a:t> component…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762000"/>
            <a:ext cx="8458200" cy="533400"/>
          </a:xfrm>
        </p:spPr>
        <p:txBody>
          <a:bodyPr>
            <a:normAutofit/>
          </a:bodyPr>
          <a:lstStyle/>
          <a:p>
            <a:pPr>
              <a:defRPr/>
            </a:pPr>
            <a:r>
              <a:rPr lang="en-US" sz="2000" dirty="0"/>
              <a:t>These are the steps necessary to configure MatchUp we’ll go through…</a:t>
            </a:r>
          </a:p>
        </p:txBody>
      </p:sp>
      <p:sp>
        <p:nvSpPr>
          <p:cNvPr id="5" name="Slide Number Placeholder 4"/>
          <p:cNvSpPr>
            <a:spLocks noGrp="1"/>
          </p:cNvSpPr>
          <p:nvPr>
            <p:ph type="sldNum" sz="quarter" idx="12"/>
          </p:nvPr>
        </p:nvSpPr>
        <p:spPr/>
        <p:txBody>
          <a:bodyPr/>
          <a:lstStyle/>
          <a:p>
            <a:pPr>
              <a:defRPr/>
            </a:pPr>
            <a:fld id="{C30E3FBB-13CD-441C-AF24-89A34BF02B8E}" type="slidenum">
              <a:rPr lang="en-US" smtClean="0"/>
              <a:pPr>
                <a:defRPr/>
              </a:pPr>
              <a:t>16</a:t>
            </a:fld>
            <a:endParaRPr lang="en-US"/>
          </a:p>
        </p:txBody>
      </p:sp>
      <p:sp>
        <p:nvSpPr>
          <p:cNvPr id="8" name="Rectangle 7"/>
          <p:cNvSpPr/>
          <p:nvPr/>
        </p:nvSpPr>
        <p:spPr>
          <a:xfrm>
            <a:off x="2743200" y="1600200"/>
            <a:ext cx="2209800" cy="533400"/>
          </a:xfrm>
          <a:prstGeom prst="rect">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MATCHCODE</a:t>
            </a:r>
          </a:p>
        </p:txBody>
      </p:sp>
      <p:sp>
        <p:nvSpPr>
          <p:cNvPr id="9" name="Rectangle 8"/>
          <p:cNvSpPr/>
          <p:nvPr/>
        </p:nvSpPr>
        <p:spPr>
          <a:xfrm>
            <a:off x="2743200" y="2438400"/>
            <a:ext cx="2209800" cy="533400"/>
          </a:xfrm>
          <a:prstGeom prst="rect">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FIELD MAPPING</a:t>
            </a:r>
          </a:p>
        </p:txBody>
      </p:sp>
      <p:sp>
        <p:nvSpPr>
          <p:cNvPr id="10" name="Rectangle 9"/>
          <p:cNvSpPr/>
          <p:nvPr/>
        </p:nvSpPr>
        <p:spPr>
          <a:xfrm>
            <a:off x="2743200" y="3276600"/>
            <a:ext cx="2209800" cy="533400"/>
          </a:xfrm>
          <a:prstGeom prst="rect">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OPTIONS</a:t>
            </a:r>
          </a:p>
        </p:txBody>
      </p:sp>
      <p:sp>
        <p:nvSpPr>
          <p:cNvPr id="11" name="Rectangle 10"/>
          <p:cNvSpPr/>
          <p:nvPr/>
        </p:nvSpPr>
        <p:spPr>
          <a:xfrm>
            <a:off x="2743200" y="4114800"/>
            <a:ext cx="2209800" cy="533400"/>
          </a:xfrm>
          <a:prstGeom prst="rect">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SURVIVORSHIP / </a:t>
            </a:r>
          </a:p>
          <a:p>
            <a:pPr algn="ctr"/>
            <a:r>
              <a:rPr lang="en-US" sz="1400" b="1" dirty="0">
                <a:solidFill>
                  <a:schemeClr val="tx1"/>
                </a:solidFill>
              </a:rPr>
              <a:t>PASS-THROUGH</a:t>
            </a:r>
          </a:p>
        </p:txBody>
      </p:sp>
      <p:sp>
        <p:nvSpPr>
          <p:cNvPr id="14" name="Rounded Rectangle 13"/>
          <p:cNvSpPr/>
          <p:nvPr/>
        </p:nvSpPr>
        <p:spPr>
          <a:xfrm>
            <a:off x="5638800" y="1600200"/>
            <a:ext cx="2667000" cy="533400"/>
          </a:xfrm>
          <a:prstGeom prst="roundRect">
            <a:avLst/>
          </a:prstGeom>
          <a:solidFill>
            <a:schemeClr val="bg1">
              <a:lumMod val="95000"/>
            </a:schemeClr>
          </a:solidFill>
          <a:ln w="635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This is where we specify the rules used to determine if records match</a:t>
            </a:r>
          </a:p>
        </p:txBody>
      </p:sp>
      <p:sp>
        <p:nvSpPr>
          <p:cNvPr id="15" name="Rounded Rectangle 14"/>
          <p:cNvSpPr/>
          <p:nvPr/>
        </p:nvSpPr>
        <p:spPr>
          <a:xfrm>
            <a:off x="5638800" y="2438400"/>
            <a:ext cx="2667000" cy="533400"/>
          </a:xfrm>
          <a:prstGeom prst="roundRect">
            <a:avLst/>
          </a:prstGeom>
          <a:solidFill>
            <a:schemeClr val="bg1">
              <a:lumMod val="95000"/>
            </a:schemeClr>
          </a:solidFill>
          <a:ln w="635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Tell MatchUp which columns contain the  data needed to compare records </a:t>
            </a:r>
          </a:p>
        </p:txBody>
      </p:sp>
      <p:sp>
        <p:nvSpPr>
          <p:cNvPr id="16" name="Rounded Rectangle 15"/>
          <p:cNvSpPr/>
          <p:nvPr/>
        </p:nvSpPr>
        <p:spPr>
          <a:xfrm>
            <a:off x="5638800" y="3276600"/>
            <a:ext cx="2667000" cy="533400"/>
          </a:xfrm>
          <a:prstGeom prst="roundRect">
            <a:avLst/>
          </a:prstGeom>
          <a:solidFill>
            <a:schemeClr val="bg1">
              <a:lumMod val="95000"/>
            </a:schemeClr>
          </a:solidFill>
          <a:ln w="635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Specify Golden Record Selection and processed information about the disposition of a record  </a:t>
            </a:r>
          </a:p>
        </p:txBody>
      </p:sp>
      <p:sp>
        <p:nvSpPr>
          <p:cNvPr id="17" name="Rounded Rectangle 16"/>
          <p:cNvSpPr/>
          <p:nvPr/>
        </p:nvSpPr>
        <p:spPr>
          <a:xfrm>
            <a:off x="5638800" y="4114800"/>
            <a:ext cx="2667000" cy="533400"/>
          </a:xfrm>
          <a:prstGeom prst="roundRect">
            <a:avLst/>
          </a:prstGeom>
          <a:solidFill>
            <a:schemeClr val="bg1">
              <a:lumMod val="95000"/>
            </a:schemeClr>
          </a:solidFill>
          <a:ln w="635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Configure the desired output structure</a:t>
            </a:r>
          </a:p>
        </p:txBody>
      </p:sp>
      <p:sp>
        <p:nvSpPr>
          <p:cNvPr id="18" name="Rounded Rectangle 17"/>
          <p:cNvSpPr/>
          <p:nvPr/>
        </p:nvSpPr>
        <p:spPr>
          <a:xfrm>
            <a:off x="5638800" y="4876800"/>
            <a:ext cx="2667000" cy="533400"/>
          </a:xfrm>
          <a:prstGeom prst="roundRect">
            <a:avLst/>
          </a:prstGeom>
          <a:solidFill>
            <a:schemeClr val="bg1">
              <a:lumMod val="95000"/>
            </a:schemeClr>
          </a:solidFill>
          <a:ln w="635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Configure the optional second input source</a:t>
            </a:r>
          </a:p>
        </p:txBody>
      </p:sp>
      <p:sp>
        <p:nvSpPr>
          <p:cNvPr id="19" name="Down Arrow 18"/>
          <p:cNvSpPr/>
          <p:nvPr/>
        </p:nvSpPr>
        <p:spPr>
          <a:xfrm>
            <a:off x="3581400" y="2133600"/>
            <a:ext cx="484632" cy="3048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 name="Down Arrow 19"/>
          <p:cNvSpPr/>
          <p:nvPr/>
        </p:nvSpPr>
        <p:spPr>
          <a:xfrm>
            <a:off x="3581400" y="2971800"/>
            <a:ext cx="484632" cy="3048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 name="Down Arrow 20"/>
          <p:cNvSpPr/>
          <p:nvPr/>
        </p:nvSpPr>
        <p:spPr>
          <a:xfrm>
            <a:off x="3581400" y="3810000"/>
            <a:ext cx="484632" cy="3048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 name="Down Arrow 21"/>
          <p:cNvSpPr/>
          <p:nvPr/>
        </p:nvSpPr>
        <p:spPr>
          <a:xfrm>
            <a:off x="3581400" y="4648200"/>
            <a:ext cx="484632" cy="3048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3" name="Down Arrow 22"/>
          <p:cNvSpPr/>
          <p:nvPr/>
        </p:nvSpPr>
        <p:spPr>
          <a:xfrm>
            <a:off x="3581400" y="5486400"/>
            <a:ext cx="484632" cy="3048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4" name="Down Arrow 23"/>
          <p:cNvSpPr/>
          <p:nvPr/>
        </p:nvSpPr>
        <p:spPr>
          <a:xfrm rot="5400000">
            <a:off x="5053584" y="1638300"/>
            <a:ext cx="484632" cy="5334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Down Arrow 24"/>
          <p:cNvSpPr/>
          <p:nvPr/>
        </p:nvSpPr>
        <p:spPr>
          <a:xfrm rot="5400000">
            <a:off x="5053584" y="2490216"/>
            <a:ext cx="484632" cy="5334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Down Arrow 25"/>
          <p:cNvSpPr/>
          <p:nvPr/>
        </p:nvSpPr>
        <p:spPr>
          <a:xfrm rot="5400000">
            <a:off x="5053584" y="3252216"/>
            <a:ext cx="484632" cy="5334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7" name="Down Arrow 26"/>
          <p:cNvSpPr/>
          <p:nvPr/>
        </p:nvSpPr>
        <p:spPr>
          <a:xfrm rot="5400000">
            <a:off x="5053584" y="4090416"/>
            <a:ext cx="484632" cy="5334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Down Arrow 27"/>
          <p:cNvSpPr/>
          <p:nvPr/>
        </p:nvSpPr>
        <p:spPr>
          <a:xfrm rot="5400000">
            <a:off x="5053584" y="4928616"/>
            <a:ext cx="484632" cy="5334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Rectangle 29"/>
          <p:cNvSpPr/>
          <p:nvPr/>
        </p:nvSpPr>
        <p:spPr>
          <a:xfrm>
            <a:off x="2743200" y="4953000"/>
            <a:ext cx="2209800" cy="533400"/>
          </a:xfrm>
          <a:prstGeom prst="rect">
            <a:avLst/>
          </a:prstGeom>
          <a:solidFill>
            <a:schemeClr val="tx2">
              <a:lumMod val="20000"/>
              <a:lumOff val="80000"/>
              <a:alpha val="73000"/>
            </a:schemeClr>
          </a:solid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LOOKUP / PASS-THROUGH (Optional)</a:t>
            </a:r>
          </a:p>
        </p:txBody>
      </p:sp>
      <p:sp>
        <p:nvSpPr>
          <p:cNvPr id="29" name="Rectangle 28"/>
          <p:cNvSpPr/>
          <p:nvPr/>
        </p:nvSpPr>
        <p:spPr>
          <a:xfrm>
            <a:off x="2743200" y="5791200"/>
            <a:ext cx="2209800" cy="533400"/>
          </a:xfrm>
          <a:prstGeom prst="rect">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OUTPUT FILTER</a:t>
            </a:r>
          </a:p>
        </p:txBody>
      </p:sp>
      <p:sp>
        <p:nvSpPr>
          <p:cNvPr id="31" name="Rounded Rectangle 30"/>
          <p:cNvSpPr/>
          <p:nvPr/>
        </p:nvSpPr>
        <p:spPr>
          <a:xfrm>
            <a:off x="5638800" y="5715000"/>
            <a:ext cx="2667000" cy="533400"/>
          </a:xfrm>
          <a:prstGeom prst="roundRect">
            <a:avLst/>
          </a:prstGeom>
          <a:solidFill>
            <a:schemeClr val="bg1">
              <a:lumMod val="95000"/>
            </a:schemeClr>
          </a:solidFill>
          <a:ln w="635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Determine  which records to  stream to available output pins.</a:t>
            </a:r>
          </a:p>
        </p:txBody>
      </p:sp>
      <p:sp>
        <p:nvSpPr>
          <p:cNvPr id="32" name="Down Arrow 31"/>
          <p:cNvSpPr/>
          <p:nvPr/>
        </p:nvSpPr>
        <p:spPr>
          <a:xfrm rot="5400000">
            <a:off x="5053584" y="5766816"/>
            <a:ext cx="484632" cy="533400"/>
          </a:xfrm>
          <a:prstGeom prst="downArrow">
            <a:avLst/>
          </a:prstGeom>
          <a:noFill/>
          <a:ln w="12700">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20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20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fade">
                                      <p:cBhvr>
                                        <p:cTn id="32" dur="2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17</a:t>
            </a:fld>
            <a:endParaRPr lang="en-US"/>
          </a:p>
        </p:txBody>
      </p:sp>
      <p:sp>
        <p:nvSpPr>
          <p:cNvPr id="3" name="Text Placeholder 7"/>
          <p:cNvSpPr txBox="1">
            <a:spLocks/>
          </p:cNvSpPr>
          <p:nvPr/>
        </p:nvSpPr>
        <p:spPr>
          <a:xfrm>
            <a:off x="2286000" y="5257800"/>
            <a:ext cx="5486400" cy="914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a:ln>
                  <a:noFill/>
                </a:ln>
                <a:solidFill>
                  <a:schemeClr val="tx1"/>
                </a:solidFill>
                <a:effectLst/>
                <a:uLnTx/>
                <a:uFillTx/>
                <a:latin typeface="+mn-lt"/>
                <a:ea typeface="+mn-ea"/>
                <a:cs typeface="+mn-cs"/>
              </a:rPr>
              <a:t>First, we select a Matchcode, the matching strategy which will be used to compare records for this project.</a:t>
            </a:r>
          </a:p>
        </p:txBody>
      </p:sp>
      <p:pic>
        <p:nvPicPr>
          <p:cNvPr id="5" name="Picture 3" descr="D:\projects\stuff_Training\MU_SSIS_PPT\10_selectMC.png"/>
          <p:cNvPicPr>
            <a:picLocks noChangeAspect="1" noChangeArrowheads="1"/>
          </p:cNvPicPr>
          <p:nvPr/>
        </p:nvPicPr>
        <p:blipFill>
          <a:blip r:embed="rId2" cstate="print"/>
          <a:srcRect/>
          <a:stretch>
            <a:fillRect/>
          </a:stretch>
        </p:blipFill>
        <p:spPr bwMode="auto">
          <a:xfrm>
            <a:off x="1066800" y="1066799"/>
            <a:ext cx="6911477" cy="5181601"/>
          </a:xfrm>
          <a:prstGeom prst="rect">
            <a:avLst/>
          </a:prstGeom>
          <a:noFill/>
          <a:ln w="9525">
            <a:noFill/>
            <a:miter lim="800000"/>
            <a:headEnd/>
            <a:tailEnd/>
          </a:ln>
        </p:spPr>
      </p:pic>
      <p:sp>
        <p:nvSpPr>
          <p:cNvPr id="8" name="Rectangular Callout 7"/>
          <p:cNvSpPr/>
          <p:nvPr/>
        </p:nvSpPr>
        <p:spPr>
          <a:xfrm>
            <a:off x="5029200" y="2133600"/>
            <a:ext cx="2514600" cy="1447800"/>
          </a:xfrm>
          <a:prstGeom prst="wedgeRectCallout">
            <a:avLst>
              <a:gd name="adj1" fmla="val -61761"/>
              <a:gd name="adj2" fmla="val -25297"/>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your matchcode from the dropdown list. This is matching criteria which will be used to determine if records are duplicates.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projects\stuff_Training\MU_SSIS_PPT\11_fieldMapping.png"/>
          <p:cNvPicPr>
            <a:picLocks noChangeAspect="1" noChangeArrowheads="1"/>
          </p:cNvPicPr>
          <p:nvPr/>
        </p:nvPicPr>
        <p:blipFill>
          <a:blip r:embed="rId2" cstate="print"/>
          <a:srcRect/>
          <a:stretch>
            <a:fillRect/>
          </a:stretch>
        </p:blipFill>
        <p:spPr bwMode="auto">
          <a:xfrm>
            <a:off x="1066800" y="1066800"/>
            <a:ext cx="7013987" cy="525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18</a:t>
            </a:fld>
            <a:endParaRPr lang="en-US"/>
          </a:p>
        </p:txBody>
      </p:sp>
      <p:sp>
        <p:nvSpPr>
          <p:cNvPr id="6" name="Rectangular Callout 5"/>
          <p:cNvSpPr/>
          <p:nvPr/>
        </p:nvSpPr>
        <p:spPr>
          <a:xfrm>
            <a:off x="2743200" y="3810000"/>
            <a:ext cx="2514600" cy="1447800"/>
          </a:xfrm>
          <a:prstGeom prst="wedgeRectCallout">
            <a:avLst>
              <a:gd name="adj1" fmla="val -33730"/>
              <a:gd name="adj2" fmla="val -68718"/>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For each component that the selected matchcode uses, map in the source column – which will provide the data to be evaluated for matches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19</a:t>
            </a:fld>
            <a:endParaRPr lang="en-US"/>
          </a:p>
        </p:txBody>
      </p:sp>
      <p:pic>
        <p:nvPicPr>
          <p:cNvPr id="5" name="Picture 2" descr="D:\projects\stuff_Training\MU_SSIS_PPT\11_fieldMapping.png"/>
          <p:cNvPicPr>
            <a:picLocks noChangeAspect="1" noChangeArrowheads="1"/>
          </p:cNvPicPr>
          <p:nvPr/>
        </p:nvPicPr>
        <p:blipFill>
          <a:blip r:embed="rId2" cstate="print"/>
          <a:srcRect/>
          <a:stretch>
            <a:fillRect/>
          </a:stretch>
        </p:blipFill>
        <p:spPr bwMode="auto">
          <a:xfrm>
            <a:off x="1066800" y="1066800"/>
            <a:ext cx="7013987" cy="5257800"/>
          </a:xfrm>
          <a:prstGeom prst="rect">
            <a:avLst/>
          </a:prstGeom>
          <a:noFill/>
          <a:ln w="9525">
            <a:noFill/>
            <a:miter lim="800000"/>
            <a:headEnd/>
            <a:tailEnd/>
          </a:ln>
        </p:spPr>
      </p:pic>
      <p:sp>
        <p:nvSpPr>
          <p:cNvPr id="6" name="Rectangular Callout 5"/>
          <p:cNvSpPr/>
          <p:nvPr/>
        </p:nvSpPr>
        <p:spPr>
          <a:xfrm>
            <a:off x="2743200" y="3810000"/>
            <a:ext cx="2514600" cy="1447800"/>
          </a:xfrm>
          <a:prstGeom prst="wedgeRectCallout">
            <a:avLst>
              <a:gd name="adj1" fmla="val -14791"/>
              <a:gd name="adj2" fmla="val -80560"/>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format of the incoming data also needs to be specified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038600"/>
            <a:ext cx="7467600" cy="914400"/>
          </a:xfrm>
        </p:spPr>
        <p:txBody>
          <a:bodyPr/>
          <a:lstStyle/>
          <a:p>
            <a:pPr algn="ctr"/>
            <a:r>
              <a:rPr lang="en-US" sz="4400" b="1" dirty="0">
                <a:latin typeface="Swis721 BT"/>
              </a:rPr>
              <a:t>SSIS MatchUp</a:t>
            </a:r>
          </a:p>
        </p:txBody>
      </p:sp>
      <p:pic>
        <p:nvPicPr>
          <p:cNvPr id="1026" name="Picture 2"/>
          <p:cNvPicPr>
            <a:picLocks noChangeAspect="1" noChangeArrowheads="1"/>
          </p:cNvPicPr>
          <p:nvPr/>
        </p:nvPicPr>
        <p:blipFill>
          <a:blip r:embed="rId2" cstate="print">
            <a:grayscl/>
          </a:blip>
          <a:srcRect/>
          <a:stretch>
            <a:fillRect/>
          </a:stretch>
        </p:blipFill>
        <p:spPr bwMode="auto">
          <a:xfrm>
            <a:off x="1143000" y="2362200"/>
            <a:ext cx="1371600" cy="137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grayscl/>
          </a:blip>
          <a:srcRect/>
          <a:stretch>
            <a:fillRect/>
          </a:stretch>
        </p:blipFill>
        <p:spPr bwMode="auto">
          <a:xfrm>
            <a:off x="2438400" y="2438400"/>
            <a:ext cx="1295400" cy="1295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grayscl/>
          </a:blip>
          <a:srcRect/>
          <a:stretch>
            <a:fillRect/>
          </a:stretch>
        </p:blipFill>
        <p:spPr bwMode="auto">
          <a:xfrm>
            <a:off x="3886200" y="2514600"/>
            <a:ext cx="1219200" cy="1219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grayscl/>
          </a:blip>
          <a:srcRect/>
          <a:stretch>
            <a:fillRect/>
          </a:stretch>
        </p:blipFill>
        <p:spPr bwMode="auto">
          <a:xfrm>
            <a:off x="5181600" y="2514600"/>
            <a:ext cx="1219200" cy="121920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grayscl/>
          </a:blip>
          <a:srcRect/>
          <a:stretch>
            <a:fillRect/>
          </a:stretch>
        </p:blipFill>
        <p:spPr bwMode="auto">
          <a:xfrm>
            <a:off x="6553200" y="2438400"/>
            <a:ext cx="1295400" cy="1295400"/>
          </a:xfrm>
          <a:prstGeom prst="rect">
            <a:avLst/>
          </a:prstGeom>
          <a:noFill/>
          <a:ln w="9525">
            <a:noFill/>
            <a:miter lim="800000"/>
            <a:headEnd/>
            <a:tailEnd/>
          </a:ln>
          <a:effectLst/>
        </p:spPr>
      </p:pic>
      <p:pic>
        <p:nvPicPr>
          <p:cNvPr id="1030" name="Picture 6" descr="C:\Users\Tim\AppData\Local\Microsoft\Windows\Temporary Internet Files\Content.IE5\WDHPQWXJ\MC900441310[1].png"/>
          <p:cNvPicPr>
            <a:picLocks noChangeAspect="1" noChangeArrowheads="1"/>
          </p:cNvPicPr>
          <p:nvPr/>
        </p:nvPicPr>
        <p:blipFill>
          <a:blip r:embed="rId6" cstate="print"/>
          <a:srcRect/>
          <a:stretch>
            <a:fillRect/>
          </a:stretch>
        </p:blipFill>
        <p:spPr bwMode="auto">
          <a:xfrm>
            <a:off x="2743200" y="2819400"/>
            <a:ext cx="914400" cy="914400"/>
          </a:xfrm>
          <a:prstGeom prst="rect">
            <a:avLst/>
          </a:prstGeom>
          <a:noFill/>
        </p:spPr>
      </p:pic>
      <p:pic>
        <p:nvPicPr>
          <p:cNvPr id="10" name="Picture 6" descr="C:\Users\Tim\AppData\Local\Microsoft\Windows\Temporary Internet Files\Content.IE5\WDHPQWXJ\MC900441310[1].png"/>
          <p:cNvPicPr>
            <a:picLocks noChangeAspect="1" noChangeArrowheads="1"/>
          </p:cNvPicPr>
          <p:nvPr/>
        </p:nvPicPr>
        <p:blipFill>
          <a:blip r:embed="rId6" cstate="print"/>
          <a:srcRect/>
          <a:stretch>
            <a:fillRect/>
          </a:stretch>
        </p:blipFill>
        <p:spPr bwMode="auto">
          <a:xfrm>
            <a:off x="6858000" y="2819400"/>
            <a:ext cx="914400" cy="914400"/>
          </a:xfrm>
          <a:prstGeom prst="rect">
            <a:avLst/>
          </a:prstGeom>
          <a:noFill/>
        </p:spPr>
      </p:pic>
      <p:sp>
        <p:nvSpPr>
          <p:cNvPr id="12" name="TextBox 11"/>
          <p:cNvSpPr txBox="1"/>
          <p:nvPr/>
        </p:nvSpPr>
        <p:spPr>
          <a:xfrm>
            <a:off x="2438400" y="5029200"/>
            <a:ext cx="4267200" cy="646331"/>
          </a:xfrm>
          <a:prstGeom prst="rect">
            <a:avLst/>
          </a:prstGeom>
          <a:noFill/>
        </p:spPr>
        <p:txBody>
          <a:bodyPr wrap="square" rtlCol="0">
            <a:spAutoFit/>
          </a:bodyPr>
          <a:lstStyle/>
          <a:p>
            <a:pPr algn="ctr"/>
            <a:r>
              <a:rPr lang="en-US" sz="1800" dirty="0">
                <a:solidFill>
                  <a:schemeClr val="tx1"/>
                </a:solidFill>
                <a:latin typeface="+mn-lt"/>
              </a:rPr>
              <a:t>Advanced Merge Purge with SQL Server Integration Services</a:t>
            </a:r>
          </a:p>
        </p:txBody>
      </p:sp>
      <p:sp>
        <p:nvSpPr>
          <p:cNvPr id="11" name="Slide Number Placeholder 10"/>
          <p:cNvSpPr>
            <a:spLocks noGrp="1"/>
          </p:cNvSpPr>
          <p:nvPr>
            <p:ph type="sldNum" sz="quarter" idx="12"/>
          </p:nvPr>
        </p:nvSpPr>
        <p:spPr/>
        <p:txBody>
          <a:bodyPr/>
          <a:lstStyle/>
          <a:p>
            <a:fld id="{22B495E3-6885-4F56-B6B8-49D6911A39E8}" type="slidenum">
              <a:rPr lang="en-US" smtClean="0"/>
              <a:pPr/>
              <a:t>2</a:t>
            </a:fld>
            <a:endParaRPr lang="en-US"/>
          </a:p>
        </p:txBody>
      </p:sp>
      <p:sp>
        <p:nvSpPr>
          <p:cNvPr id="13" name="TextBox 12"/>
          <p:cNvSpPr txBox="1"/>
          <p:nvPr/>
        </p:nvSpPr>
        <p:spPr>
          <a:xfrm>
            <a:off x="2819400" y="762000"/>
            <a:ext cx="3352800" cy="707886"/>
          </a:xfrm>
          <a:prstGeom prst="rect">
            <a:avLst/>
          </a:prstGeom>
          <a:noFill/>
        </p:spPr>
        <p:txBody>
          <a:bodyPr wrap="square" rtlCol="0">
            <a:spAutoFit/>
          </a:bodyPr>
          <a:lstStyle/>
          <a:p>
            <a:pPr algn="ctr"/>
            <a:r>
              <a:rPr lang="en-US" sz="4000" dirty="0">
                <a:latin typeface="Swis721 BT"/>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1000"/>
                                        <p:tgtEl>
                                          <p:spTgt spid="1030"/>
                                        </p:tgtEl>
                                      </p:cBhvr>
                                    </p:animEffec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838200" y="762000"/>
            <a:ext cx="7086600" cy="838200"/>
          </a:xfrm>
        </p:spPr>
        <p:txBody>
          <a:bodyPr/>
          <a:lstStyle/>
          <a:p>
            <a:r>
              <a:rPr lang="en-US" altLang="en-US" sz="2000" dirty="0">
                <a:solidFill>
                  <a:srgbClr val="FF0000"/>
                </a:solidFill>
              </a:rPr>
              <a:t>Advanced:</a:t>
            </a:r>
            <a:r>
              <a:rPr lang="en-US" altLang="en-US" sz="2000" dirty="0"/>
              <a:t> </a:t>
            </a:r>
            <a:r>
              <a:rPr lang="en-US" altLang="en-US" sz="2000" dirty="0" err="1"/>
              <a:t>MatchUP</a:t>
            </a:r>
            <a:r>
              <a:rPr lang="en-US" altLang="en-US" sz="2000" dirty="0"/>
              <a:t> allows you to add a second table as an input</a:t>
            </a:r>
          </a:p>
        </p:txBody>
      </p:sp>
      <p:sp>
        <p:nvSpPr>
          <p:cNvPr id="5" name="Slide Number Placeholder 4"/>
          <p:cNvSpPr>
            <a:spLocks noGrp="1"/>
          </p:cNvSpPr>
          <p:nvPr>
            <p:ph type="sldNum" sz="quarter" idx="10"/>
          </p:nvPr>
        </p:nvSpPr>
        <p:spPr/>
        <p:txBody>
          <a:bodyPr/>
          <a:lstStyle>
            <a:lvl1pPr>
              <a:defRPr kumimoji="1" sz="4000">
                <a:solidFill>
                  <a:schemeClr val="tx2"/>
                </a:solidFill>
                <a:latin typeface="Swis721 BT" pitchFamily="34" charset="0"/>
              </a:defRPr>
            </a:lvl1pPr>
            <a:lvl2pPr marL="742950" indent="-285750">
              <a:defRPr kumimoji="1" sz="4000">
                <a:solidFill>
                  <a:schemeClr val="tx2"/>
                </a:solidFill>
                <a:latin typeface="Swis721 BT" pitchFamily="34" charset="0"/>
              </a:defRPr>
            </a:lvl2pPr>
            <a:lvl3pPr marL="1143000" indent="-228600">
              <a:defRPr kumimoji="1" sz="4000">
                <a:solidFill>
                  <a:schemeClr val="tx2"/>
                </a:solidFill>
                <a:latin typeface="Swis721 BT" pitchFamily="34" charset="0"/>
              </a:defRPr>
            </a:lvl3pPr>
            <a:lvl4pPr marL="1600200" indent="-228600">
              <a:defRPr kumimoji="1" sz="4000">
                <a:solidFill>
                  <a:schemeClr val="tx2"/>
                </a:solidFill>
                <a:latin typeface="Swis721 BT" pitchFamily="34" charset="0"/>
              </a:defRPr>
            </a:lvl4pPr>
            <a:lvl5pPr marL="2057400" indent="-228600">
              <a:defRPr kumimoji="1" sz="4000">
                <a:solidFill>
                  <a:schemeClr val="tx2"/>
                </a:solidFill>
                <a:latin typeface="Swis721 BT" pitchFamily="34" charset="0"/>
              </a:defRPr>
            </a:lvl5pPr>
            <a:lvl6pPr marL="2514600" indent="-228600" eaLnBrk="0" fontAlgn="base" hangingPunct="0">
              <a:spcBef>
                <a:spcPct val="20000"/>
              </a:spcBef>
              <a:spcAft>
                <a:spcPct val="0"/>
              </a:spcAft>
              <a:buClr>
                <a:srgbClr val="000000"/>
              </a:buClr>
              <a:buSzPct val="50000"/>
              <a:defRPr kumimoji="1" sz="4000">
                <a:solidFill>
                  <a:schemeClr val="tx2"/>
                </a:solidFill>
                <a:latin typeface="Swis721 BT" pitchFamily="34" charset="0"/>
              </a:defRPr>
            </a:lvl6pPr>
            <a:lvl7pPr marL="2971800" indent="-228600" eaLnBrk="0" fontAlgn="base" hangingPunct="0">
              <a:spcBef>
                <a:spcPct val="20000"/>
              </a:spcBef>
              <a:spcAft>
                <a:spcPct val="0"/>
              </a:spcAft>
              <a:buClr>
                <a:srgbClr val="000000"/>
              </a:buClr>
              <a:buSzPct val="50000"/>
              <a:defRPr kumimoji="1" sz="4000">
                <a:solidFill>
                  <a:schemeClr val="tx2"/>
                </a:solidFill>
                <a:latin typeface="Swis721 BT" pitchFamily="34" charset="0"/>
              </a:defRPr>
            </a:lvl7pPr>
            <a:lvl8pPr marL="3429000" indent="-228600" eaLnBrk="0" fontAlgn="base" hangingPunct="0">
              <a:spcBef>
                <a:spcPct val="20000"/>
              </a:spcBef>
              <a:spcAft>
                <a:spcPct val="0"/>
              </a:spcAft>
              <a:buClr>
                <a:srgbClr val="000000"/>
              </a:buClr>
              <a:buSzPct val="50000"/>
              <a:defRPr kumimoji="1" sz="4000">
                <a:solidFill>
                  <a:schemeClr val="tx2"/>
                </a:solidFill>
                <a:latin typeface="Swis721 BT" pitchFamily="34" charset="0"/>
              </a:defRPr>
            </a:lvl8pPr>
            <a:lvl9pPr marL="3886200" indent="-228600" eaLnBrk="0" fontAlgn="base" hangingPunct="0">
              <a:spcBef>
                <a:spcPct val="20000"/>
              </a:spcBef>
              <a:spcAft>
                <a:spcPct val="0"/>
              </a:spcAft>
              <a:buClr>
                <a:srgbClr val="000000"/>
              </a:buClr>
              <a:buSzPct val="50000"/>
              <a:defRPr kumimoji="1" sz="4000">
                <a:solidFill>
                  <a:schemeClr val="tx2"/>
                </a:solidFill>
                <a:latin typeface="Swis721 BT" pitchFamily="34" charset="0"/>
              </a:defRPr>
            </a:lvl9pPr>
          </a:lstStyle>
          <a:p>
            <a:fld id="{E81F3241-AE8B-4C7E-AC69-3EFEA17B55F8}" type="slidenum">
              <a:rPr kumimoji="0" lang="en-US" altLang="en-US" sz="800">
                <a:solidFill>
                  <a:schemeClr val="hlink"/>
                </a:solidFill>
                <a:latin typeface="Arial" panose="020B0604020202020204" pitchFamily="34" charset="0"/>
              </a:rPr>
              <a:pPr/>
              <a:t>20</a:t>
            </a:fld>
            <a:endParaRPr kumimoji="0" lang="en-US" altLang="en-US" sz="800">
              <a:solidFill>
                <a:schemeClr val="hlink"/>
              </a:solidFill>
              <a:latin typeface="Arial" panose="020B0604020202020204" pitchFamily="34" charset="0"/>
            </a:endParaRPr>
          </a:p>
        </p:txBody>
      </p:sp>
      <p:pic>
        <p:nvPicPr>
          <p:cNvPr id="24580" name="Picture 2" descr="D:\documents\Documentation_melissaData\SSIS\draftDocuments\muSSISdocumentation\05_tab2_FieldMapp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57912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748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21</a:t>
            </a:fld>
            <a:endParaRPr lang="en-US"/>
          </a:p>
        </p:txBody>
      </p:sp>
      <p:sp>
        <p:nvSpPr>
          <p:cNvPr id="6" name="Text Placeholder 10"/>
          <p:cNvSpPr txBox="1">
            <a:spLocks/>
          </p:cNvSpPr>
          <p:nvPr/>
        </p:nvSpPr>
        <p:spPr>
          <a:xfrm>
            <a:off x="1752600" y="3124200"/>
            <a:ext cx="6248400" cy="2438400"/>
          </a:xfrm>
          <a:prstGeom prst="rect">
            <a:avLst/>
          </a:prstGeom>
        </p:spPr>
        <p:txBody>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Tx/>
              <a:buSzTx/>
              <a:buNone/>
              <a:defRPr/>
            </a:pPr>
            <a:r>
              <a:rPr kumimoji="0" lang="en-US" sz="1600" dirty="0"/>
              <a:t>These are the mappings for the table which is used to provide the records which will be deduped for output. For a single table process, this pin is required. If you try to configure the component with a single upstream source mapped into the Lookup pin, you will get an error.</a:t>
            </a:r>
          </a:p>
          <a:p>
            <a:pPr marL="0" indent="0">
              <a:buClrTx/>
              <a:buSzTx/>
              <a:buNone/>
              <a:defRPr/>
            </a:pPr>
            <a:endParaRPr kumimoji="0" lang="en-US" sz="1600" dirty="0"/>
          </a:p>
          <a:p>
            <a:pPr marL="0" indent="0">
              <a:buClrTx/>
              <a:buSzTx/>
              <a:buNone/>
              <a:defRPr/>
            </a:pPr>
            <a:r>
              <a:rPr kumimoji="0" lang="en-US" sz="1600" b="1" dirty="0"/>
              <a:t>Lookup Pin Mapping</a:t>
            </a:r>
          </a:p>
          <a:p>
            <a:pPr marL="0" indent="0">
              <a:buClrTx/>
              <a:buSzTx/>
              <a:buNone/>
              <a:defRPr/>
            </a:pPr>
            <a:r>
              <a:rPr kumimoji="0" lang="en-US" sz="1600" dirty="0"/>
              <a:t>These are the mappings for the table used as a filter when matched against Source pin records. The Options tab allows you to specify whether only the Source records matching Lookup records (intersected) will be output, or whether these matches will be suppressed from the output. When there is only a single upstream source connected to the </a:t>
            </a:r>
            <a:r>
              <a:rPr kumimoji="0" lang="en-US" sz="1600" dirty="0" err="1"/>
              <a:t>MatchUP</a:t>
            </a:r>
            <a:r>
              <a:rPr kumimoji="0" lang="en-US" sz="1600" dirty="0"/>
              <a:t> component, this section will not be visible.</a:t>
            </a:r>
          </a:p>
          <a:p>
            <a:pPr>
              <a:buClrTx/>
              <a:buSzTx/>
              <a:defRPr/>
            </a:pPr>
            <a:endParaRPr kumimoji="0" lang="en-US" dirty="0"/>
          </a:p>
          <a:p>
            <a:pPr>
              <a:buClrTx/>
              <a:buSzTx/>
              <a:defRPr/>
            </a:pPr>
            <a:endParaRPr kumimoji="0"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30638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itle 5"/>
          <p:cNvSpPr>
            <a:spLocks noGrp="1"/>
          </p:cNvSpPr>
          <p:nvPr>
            <p:ph type="title"/>
          </p:nvPr>
        </p:nvSpPr>
        <p:spPr>
          <a:xfrm>
            <a:off x="838200" y="762000"/>
            <a:ext cx="7086600" cy="838200"/>
          </a:xfrm>
        </p:spPr>
        <p:txBody>
          <a:bodyPr/>
          <a:lstStyle/>
          <a:p>
            <a:r>
              <a:rPr lang="en-US" altLang="en-US" sz="2000" dirty="0">
                <a:solidFill>
                  <a:srgbClr val="FF0000"/>
                </a:solidFill>
              </a:rPr>
              <a:t>Advanced</a:t>
            </a:r>
            <a:r>
              <a:rPr lang="en-US" altLang="en-US" sz="2000" dirty="0"/>
              <a:t> NOTE: Source Pin Mapping Warning</a:t>
            </a:r>
          </a:p>
        </p:txBody>
      </p:sp>
    </p:spTree>
    <p:extLst>
      <p:ext uri="{BB962C8B-B14F-4D97-AF65-F5344CB8AC3E}">
        <p14:creationId xmlns:p14="http://schemas.microsoft.com/office/powerpoint/2010/main" val="2612888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22</a:t>
            </a:fld>
            <a:endParaRPr lang="en-US"/>
          </a:p>
        </p:txBody>
      </p:sp>
      <p:pic>
        <p:nvPicPr>
          <p:cNvPr id="6146" name="Picture 2" descr="C:\Users\Tim\Desktop\SSIS_PPTX\options_TAB2.png"/>
          <p:cNvPicPr>
            <a:picLocks noChangeAspect="1" noChangeArrowheads="1"/>
          </p:cNvPicPr>
          <p:nvPr/>
        </p:nvPicPr>
        <p:blipFill>
          <a:blip r:embed="rId2" cstate="print"/>
          <a:srcRect/>
          <a:stretch>
            <a:fillRect/>
          </a:stretch>
        </p:blipFill>
        <p:spPr bwMode="auto">
          <a:xfrm>
            <a:off x="990601" y="967577"/>
            <a:ext cx="7086599" cy="5430444"/>
          </a:xfrm>
          <a:prstGeom prst="rect">
            <a:avLst/>
          </a:prstGeom>
          <a:noFill/>
        </p:spPr>
      </p:pic>
      <p:sp>
        <p:nvSpPr>
          <p:cNvPr id="5" name="Rectangular Callout 4"/>
          <p:cNvSpPr/>
          <p:nvPr/>
        </p:nvSpPr>
        <p:spPr>
          <a:xfrm>
            <a:off x="5105400" y="2819400"/>
            <a:ext cx="2514600" cy="1447800"/>
          </a:xfrm>
          <a:prstGeom prst="wedgeRectCallout">
            <a:avLst>
              <a:gd name="adj1" fmla="val -61436"/>
              <a:gd name="adj2" fmla="val -21162"/>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Specify whether the optional Lookup stream should be used as suppression or intersection filter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23</a:t>
            </a:fld>
            <a:endParaRPr lang="en-US" dirty="0"/>
          </a:p>
        </p:txBody>
      </p:sp>
      <p:sp>
        <p:nvSpPr>
          <p:cNvPr id="3" name="Title 1"/>
          <p:cNvSpPr>
            <a:spLocks noGrp="1"/>
          </p:cNvSpPr>
          <p:nvPr>
            <p:ph type="title"/>
          </p:nvPr>
        </p:nvSpPr>
        <p:spPr>
          <a:xfrm>
            <a:off x="457200" y="152400"/>
            <a:ext cx="8229600" cy="381000"/>
          </a:xfrm>
        </p:spPr>
        <p:txBody>
          <a:bodyPr>
            <a:normAutofit fontScale="90000"/>
          </a:bodyPr>
          <a:lstStyle/>
          <a:p>
            <a:pPr>
              <a:defRPr/>
            </a:pPr>
            <a:r>
              <a:rPr lang="en-US" sz="2400" dirty="0">
                <a:solidFill>
                  <a:srgbClr val="FF0000"/>
                </a:solidFill>
              </a:rPr>
              <a:t>Advanced: </a:t>
            </a:r>
            <a:r>
              <a:rPr lang="en-US" sz="2400" dirty="0">
                <a:solidFill>
                  <a:schemeClr val="bg1"/>
                </a:solidFill>
              </a:rPr>
              <a:t>Examples of Lookup Pin Options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20000"/>
              </a:spcBef>
              <a:spcAft>
                <a:spcPct val="0"/>
              </a:spcAft>
              <a:buClr>
                <a:srgbClr val="000000"/>
              </a:buClr>
              <a:buSzPct val="50000"/>
              <a:defRPr kumimoji="1" sz="1200" kern="1200">
                <a:solidFill>
                  <a:schemeClr val="tx1">
                    <a:tint val="75000"/>
                  </a:schemeClr>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a:lstStyle>
          <a:p>
            <a:pPr>
              <a:defRPr/>
            </a:pPr>
            <a:fld id="{9779504E-C8B6-4D3B-94EA-77B384C2661E}" type="slidenum">
              <a:rPr lang="en-US" smtClean="0"/>
              <a:pPr>
                <a:defRPr/>
              </a:pPr>
              <a:t>23</a:t>
            </a:fld>
            <a:endParaRPr lang="en-US"/>
          </a:p>
        </p:txBody>
      </p:sp>
      <p:sp>
        <p:nvSpPr>
          <p:cNvPr id="6" name="Flowchart: Process 5"/>
          <p:cNvSpPr/>
          <p:nvPr/>
        </p:nvSpPr>
        <p:spPr>
          <a:xfrm>
            <a:off x="3733800" y="1447800"/>
            <a:ext cx="1371600" cy="1143000"/>
          </a:xfrm>
          <a:prstGeom prst="flowChartProcess">
            <a:avLst/>
          </a:prstGeom>
          <a:solidFill>
            <a:srgbClr val="CCFFCC"/>
          </a:soli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rgbClr val="000000"/>
                </a:solidFill>
              </a:rPr>
              <a:t>Jones</a:t>
            </a:r>
          </a:p>
        </p:txBody>
      </p:sp>
      <p:sp>
        <p:nvSpPr>
          <p:cNvPr id="7" name="Flowchart: Process 6"/>
          <p:cNvSpPr/>
          <p:nvPr/>
        </p:nvSpPr>
        <p:spPr>
          <a:xfrm>
            <a:off x="1600200" y="1447800"/>
            <a:ext cx="1371600" cy="20574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tx1"/>
                </a:solidFill>
              </a:rPr>
              <a:t>Smith</a:t>
            </a:r>
          </a:p>
          <a:p>
            <a:pPr algn="ctr"/>
            <a:r>
              <a:rPr lang="en-US" sz="1600" b="1" dirty="0">
                <a:solidFill>
                  <a:schemeClr val="tx1"/>
                </a:solidFill>
              </a:rPr>
              <a:t>Smith</a:t>
            </a:r>
          </a:p>
          <a:p>
            <a:pPr algn="ctr"/>
            <a:r>
              <a:rPr lang="en-US" sz="1600" b="1" dirty="0">
                <a:solidFill>
                  <a:schemeClr val="tx1"/>
                </a:solidFill>
              </a:rPr>
              <a:t>Smith</a:t>
            </a:r>
          </a:p>
          <a:p>
            <a:pPr algn="ctr"/>
            <a:r>
              <a:rPr lang="en-US" sz="1600" b="1" dirty="0">
                <a:solidFill>
                  <a:schemeClr val="tx1"/>
                </a:solidFill>
              </a:rPr>
              <a:t>Jones</a:t>
            </a:r>
          </a:p>
          <a:p>
            <a:pPr algn="ctr"/>
            <a:r>
              <a:rPr lang="en-US" sz="1600" b="1" dirty="0">
                <a:solidFill>
                  <a:schemeClr val="tx1"/>
                </a:solidFill>
              </a:rPr>
              <a:t>Nelson</a:t>
            </a:r>
          </a:p>
          <a:p>
            <a:pPr algn="ctr"/>
            <a:r>
              <a:rPr lang="en-US" sz="1600" b="1" dirty="0">
                <a:solidFill>
                  <a:schemeClr val="tx1"/>
                </a:solidFill>
              </a:rPr>
              <a:t>Jones</a:t>
            </a:r>
          </a:p>
          <a:p>
            <a:pPr algn="ctr"/>
            <a:r>
              <a:rPr lang="en-US" sz="1600" b="1" dirty="0">
                <a:solidFill>
                  <a:schemeClr val="tx1"/>
                </a:solidFill>
              </a:rPr>
              <a:t>Jones</a:t>
            </a:r>
          </a:p>
        </p:txBody>
      </p:sp>
      <p:sp>
        <p:nvSpPr>
          <p:cNvPr id="8" name="Flowchart: Process 7"/>
          <p:cNvSpPr/>
          <p:nvPr/>
        </p:nvSpPr>
        <p:spPr>
          <a:xfrm>
            <a:off x="6248400" y="14478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Jones</a:t>
            </a:r>
          </a:p>
        </p:txBody>
      </p:sp>
      <p:sp>
        <p:nvSpPr>
          <p:cNvPr id="9" name="Flowchart: Process 8"/>
          <p:cNvSpPr/>
          <p:nvPr/>
        </p:nvSpPr>
        <p:spPr>
          <a:xfrm>
            <a:off x="6248400" y="33528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Jones</a:t>
            </a:r>
          </a:p>
          <a:p>
            <a:pPr algn="ctr"/>
            <a:r>
              <a:rPr lang="en-US" sz="1400" b="1" dirty="0">
                <a:solidFill>
                  <a:schemeClr val="tx1"/>
                </a:solidFill>
              </a:rPr>
              <a:t>Jones</a:t>
            </a:r>
          </a:p>
        </p:txBody>
      </p:sp>
      <p:sp>
        <p:nvSpPr>
          <p:cNvPr id="10" name="Flowchart: Process 9"/>
          <p:cNvSpPr/>
          <p:nvPr/>
        </p:nvSpPr>
        <p:spPr>
          <a:xfrm>
            <a:off x="6248400" y="51816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Smith</a:t>
            </a:r>
          </a:p>
          <a:p>
            <a:pPr algn="ctr"/>
            <a:r>
              <a:rPr lang="en-US" sz="1400" b="1" dirty="0">
                <a:solidFill>
                  <a:schemeClr val="tx1"/>
                </a:solidFill>
              </a:rPr>
              <a:t>Smith</a:t>
            </a:r>
          </a:p>
          <a:p>
            <a:pPr algn="ctr"/>
            <a:r>
              <a:rPr lang="en-US" sz="1400" b="1" dirty="0">
                <a:solidFill>
                  <a:schemeClr val="tx1"/>
                </a:solidFill>
              </a:rPr>
              <a:t>Smith</a:t>
            </a:r>
          </a:p>
          <a:p>
            <a:pPr algn="ctr"/>
            <a:r>
              <a:rPr lang="en-US" sz="1400" b="1" dirty="0">
                <a:solidFill>
                  <a:schemeClr val="tx1"/>
                </a:solidFill>
              </a:rPr>
              <a:t>Nelson</a:t>
            </a:r>
          </a:p>
        </p:txBody>
      </p:sp>
      <p:sp>
        <p:nvSpPr>
          <p:cNvPr id="11" name="TextBox 10"/>
          <p:cNvSpPr txBox="1"/>
          <p:nvPr/>
        </p:nvSpPr>
        <p:spPr>
          <a:xfrm>
            <a:off x="1524000" y="1094601"/>
            <a:ext cx="1143000" cy="276999"/>
          </a:xfrm>
          <a:prstGeom prst="rect">
            <a:avLst/>
          </a:prstGeom>
          <a:noFill/>
        </p:spPr>
        <p:txBody>
          <a:bodyPr wrap="square" rtlCol="0">
            <a:spAutoFit/>
          </a:bodyPr>
          <a:lstStyle/>
          <a:p>
            <a:r>
              <a:rPr lang="en-US" sz="1200" dirty="0"/>
              <a:t>Input </a:t>
            </a:r>
            <a:r>
              <a:rPr lang="en-US" sz="1200" b="1" dirty="0"/>
              <a:t>Source</a:t>
            </a:r>
          </a:p>
        </p:txBody>
      </p:sp>
      <p:sp>
        <p:nvSpPr>
          <p:cNvPr id="12" name="TextBox 11"/>
          <p:cNvSpPr txBox="1"/>
          <p:nvPr/>
        </p:nvSpPr>
        <p:spPr>
          <a:xfrm>
            <a:off x="3657600" y="838200"/>
            <a:ext cx="1524000" cy="498598"/>
          </a:xfrm>
          <a:prstGeom prst="rect">
            <a:avLst/>
          </a:prstGeom>
          <a:noFill/>
        </p:spPr>
        <p:txBody>
          <a:bodyPr wrap="square" rtlCol="0">
            <a:spAutoFit/>
          </a:bodyPr>
          <a:lstStyle/>
          <a:p>
            <a:r>
              <a:rPr lang="en-US" sz="1200" dirty="0"/>
              <a:t>Input Lookup</a:t>
            </a:r>
          </a:p>
          <a:p>
            <a:r>
              <a:rPr lang="en-US" sz="1200" b="1" dirty="0"/>
              <a:t>Intersection</a:t>
            </a:r>
          </a:p>
        </p:txBody>
      </p:sp>
      <p:sp>
        <p:nvSpPr>
          <p:cNvPr id="13" name="TextBox 12"/>
          <p:cNvSpPr txBox="1"/>
          <p:nvPr/>
        </p:nvSpPr>
        <p:spPr>
          <a:xfrm>
            <a:off x="6172200" y="1094601"/>
            <a:ext cx="1219200" cy="276999"/>
          </a:xfrm>
          <a:prstGeom prst="rect">
            <a:avLst/>
          </a:prstGeom>
          <a:noFill/>
        </p:spPr>
        <p:txBody>
          <a:bodyPr wrap="square" rtlCol="0">
            <a:spAutoFit/>
          </a:bodyPr>
          <a:lstStyle/>
          <a:p>
            <a:r>
              <a:rPr lang="en-US" sz="1200" dirty="0"/>
              <a:t>Output Stream</a:t>
            </a:r>
          </a:p>
        </p:txBody>
      </p:sp>
      <p:cxnSp>
        <p:nvCxnSpPr>
          <p:cNvPr id="14" name="Straight Arrow Connector 13"/>
          <p:cNvCxnSpPr/>
          <p:nvPr/>
        </p:nvCxnSpPr>
        <p:spPr>
          <a:xfrm>
            <a:off x="2971800" y="21336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2133600"/>
            <a:ext cx="1143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6400" y="40386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86400" y="2133600"/>
            <a:ext cx="0" cy="19050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2999601"/>
            <a:ext cx="1524000" cy="276999"/>
          </a:xfrm>
          <a:prstGeom prst="rect">
            <a:avLst/>
          </a:prstGeom>
          <a:noFill/>
        </p:spPr>
        <p:txBody>
          <a:bodyPr wrap="square" rtlCol="0">
            <a:spAutoFit/>
          </a:bodyPr>
          <a:lstStyle/>
          <a:p>
            <a:r>
              <a:rPr lang="en-US" sz="1200" dirty="0"/>
              <a:t>Duplicates Stream</a:t>
            </a:r>
          </a:p>
        </p:txBody>
      </p:sp>
      <p:sp>
        <p:nvSpPr>
          <p:cNvPr id="19" name="TextBox 18"/>
          <p:cNvSpPr txBox="1"/>
          <p:nvPr/>
        </p:nvSpPr>
        <p:spPr>
          <a:xfrm>
            <a:off x="6172200" y="4800600"/>
            <a:ext cx="1981200" cy="276999"/>
          </a:xfrm>
          <a:prstGeom prst="rect">
            <a:avLst/>
          </a:prstGeom>
          <a:noFill/>
        </p:spPr>
        <p:txBody>
          <a:bodyPr wrap="square" rtlCol="0">
            <a:spAutoFit/>
          </a:bodyPr>
          <a:lstStyle/>
          <a:p>
            <a:r>
              <a:rPr lang="en-US" sz="1200" dirty="0"/>
              <a:t>Not Intersected Stream</a:t>
            </a:r>
          </a:p>
        </p:txBody>
      </p:sp>
      <p:cxnSp>
        <p:nvCxnSpPr>
          <p:cNvPr id="20" name="Straight Arrow Connector 19"/>
          <p:cNvCxnSpPr/>
          <p:nvPr/>
        </p:nvCxnSpPr>
        <p:spPr>
          <a:xfrm>
            <a:off x="5486400" y="3962400"/>
            <a:ext cx="0" cy="19050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6400" y="58674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62725" y="6601599"/>
            <a:ext cx="1219200" cy="307777"/>
          </a:xfrm>
          <a:prstGeom prst="rect">
            <a:avLst/>
          </a:prstGeom>
          <a:noFill/>
        </p:spPr>
        <p:txBody>
          <a:bodyPr wrap="square" rtlCol="0">
            <a:spAutoFit/>
          </a:bodyPr>
          <a:lstStyle/>
          <a:p>
            <a:r>
              <a:rPr lang="en-US" sz="1400" dirty="0"/>
              <a:t>MS31</a:t>
            </a:r>
          </a:p>
        </p:txBody>
      </p:sp>
      <p:sp>
        <p:nvSpPr>
          <p:cNvPr id="24" name="TextBox 23"/>
          <p:cNvSpPr txBox="1"/>
          <p:nvPr/>
        </p:nvSpPr>
        <p:spPr>
          <a:xfrm>
            <a:off x="7696200" y="1447800"/>
            <a:ext cx="1219200" cy="307777"/>
          </a:xfrm>
          <a:prstGeom prst="rect">
            <a:avLst/>
          </a:prstGeom>
          <a:noFill/>
        </p:spPr>
        <p:txBody>
          <a:bodyPr wrap="square" rtlCol="0">
            <a:spAutoFit/>
          </a:bodyPr>
          <a:lstStyle/>
          <a:p>
            <a:r>
              <a:rPr lang="en-US" sz="1400" dirty="0"/>
              <a:t>MS02</a:t>
            </a:r>
          </a:p>
        </p:txBody>
      </p:sp>
      <p:sp>
        <p:nvSpPr>
          <p:cNvPr id="25" name="TextBox 24"/>
          <p:cNvSpPr txBox="1"/>
          <p:nvPr/>
        </p:nvSpPr>
        <p:spPr>
          <a:xfrm>
            <a:off x="7696200" y="3401922"/>
            <a:ext cx="1219200" cy="307777"/>
          </a:xfrm>
          <a:prstGeom prst="rect">
            <a:avLst/>
          </a:prstGeom>
          <a:noFill/>
        </p:spPr>
        <p:txBody>
          <a:bodyPr wrap="square" rtlCol="0">
            <a:spAutoFit/>
          </a:bodyPr>
          <a:lstStyle/>
          <a:p>
            <a:r>
              <a:rPr lang="en-US" sz="1400" dirty="0"/>
              <a:t>MS03</a:t>
            </a:r>
          </a:p>
        </p:txBody>
      </p:sp>
      <p:sp>
        <p:nvSpPr>
          <p:cNvPr id="26" name="TextBox 25"/>
          <p:cNvSpPr txBox="1"/>
          <p:nvPr/>
        </p:nvSpPr>
        <p:spPr>
          <a:xfrm>
            <a:off x="7696200" y="5182374"/>
            <a:ext cx="1219200" cy="307777"/>
          </a:xfrm>
          <a:prstGeom prst="rect">
            <a:avLst/>
          </a:prstGeom>
          <a:noFill/>
        </p:spPr>
        <p:txBody>
          <a:bodyPr wrap="square" rtlCol="0">
            <a:spAutoFit/>
          </a:bodyPr>
          <a:lstStyle/>
          <a:p>
            <a:r>
              <a:rPr lang="en-US" sz="1400" dirty="0"/>
              <a:t>MS05</a:t>
            </a:r>
          </a:p>
        </p:txBody>
      </p:sp>
      <p:sp>
        <p:nvSpPr>
          <p:cNvPr id="27" name="TextBox 26"/>
          <p:cNvSpPr txBox="1"/>
          <p:nvPr/>
        </p:nvSpPr>
        <p:spPr>
          <a:xfrm>
            <a:off x="7696200" y="3649761"/>
            <a:ext cx="1219200" cy="307777"/>
          </a:xfrm>
          <a:prstGeom prst="rect">
            <a:avLst/>
          </a:prstGeom>
          <a:noFill/>
        </p:spPr>
        <p:txBody>
          <a:bodyPr wrap="square" rtlCol="0">
            <a:spAutoFit/>
          </a:bodyPr>
          <a:lstStyle/>
          <a:p>
            <a:r>
              <a:rPr lang="en-US" sz="1400" dirty="0"/>
              <a:t>MS03</a:t>
            </a:r>
          </a:p>
        </p:txBody>
      </p:sp>
      <p:sp>
        <p:nvSpPr>
          <p:cNvPr id="28" name="TextBox 27"/>
          <p:cNvSpPr txBox="1"/>
          <p:nvPr/>
        </p:nvSpPr>
        <p:spPr>
          <a:xfrm>
            <a:off x="7696200" y="5417231"/>
            <a:ext cx="1219200" cy="307777"/>
          </a:xfrm>
          <a:prstGeom prst="rect">
            <a:avLst/>
          </a:prstGeom>
          <a:noFill/>
        </p:spPr>
        <p:txBody>
          <a:bodyPr wrap="square" rtlCol="0">
            <a:spAutoFit/>
          </a:bodyPr>
          <a:lstStyle/>
          <a:p>
            <a:r>
              <a:rPr lang="en-US" sz="1400" dirty="0"/>
              <a:t>MS05</a:t>
            </a:r>
          </a:p>
        </p:txBody>
      </p:sp>
      <p:sp>
        <p:nvSpPr>
          <p:cNvPr id="29" name="TextBox 28"/>
          <p:cNvSpPr txBox="1"/>
          <p:nvPr/>
        </p:nvSpPr>
        <p:spPr>
          <a:xfrm>
            <a:off x="7696200" y="5685709"/>
            <a:ext cx="1219200" cy="307777"/>
          </a:xfrm>
          <a:prstGeom prst="rect">
            <a:avLst/>
          </a:prstGeom>
          <a:noFill/>
        </p:spPr>
        <p:txBody>
          <a:bodyPr wrap="square" rtlCol="0">
            <a:spAutoFit/>
          </a:bodyPr>
          <a:lstStyle/>
          <a:p>
            <a:r>
              <a:rPr lang="en-US" sz="1400" dirty="0"/>
              <a:t>MS05</a:t>
            </a:r>
          </a:p>
        </p:txBody>
      </p:sp>
      <p:sp>
        <p:nvSpPr>
          <p:cNvPr id="30" name="TextBox 29"/>
          <p:cNvSpPr txBox="1"/>
          <p:nvPr/>
        </p:nvSpPr>
        <p:spPr>
          <a:xfrm>
            <a:off x="7696200" y="5944572"/>
            <a:ext cx="1219200" cy="307777"/>
          </a:xfrm>
          <a:prstGeom prst="rect">
            <a:avLst/>
          </a:prstGeom>
          <a:noFill/>
        </p:spPr>
        <p:txBody>
          <a:bodyPr wrap="square" rtlCol="0">
            <a:spAutoFit/>
          </a:bodyPr>
          <a:lstStyle/>
          <a:p>
            <a:r>
              <a:rPr lang="en-US" sz="1400" dirty="0"/>
              <a:t>MS05</a:t>
            </a:r>
          </a:p>
        </p:txBody>
      </p:sp>
    </p:spTree>
    <p:extLst>
      <p:ext uri="{BB962C8B-B14F-4D97-AF65-F5344CB8AC3E}">
        <p14:creationId xmlns:p14="http://schemas.microsoft.com/office/powerpoint/2010/main" val="72456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24</a:t>
            </a:fld>
            <a:endParaRPr lang="en-US"/>
          </a:p>
        </p:txBody>
      </p:sp>
      <p:sp>
        <p:nvSpPr>
          <p:cNvPr id="3" name="Title 1"/>
          <p:cNvSpPr>
            <a:spLocks noGrp="1"/>
          </p:cNvSpPr>
          <p:nvPr>
            <p:ph type="title"/>
          </p:nvPr>
        </p:nvSpPr>
        <p:spPr>
          <a:xfrm>
            <a:off x="457200" y="152400"/>
            <a:ext cx="8229600" cy="381000"/>
          </a:xfrm>
        </p:spPr>
        <p:txBody>
          <a:bodyPr>
            <a:normAutofit fontScale="90000"/>
          </a:bodyPr>
          <a:lstStyle/>
          <a:p>
            <a:pPr>
              <a:defRPr/>
            </a:pPr>
            <a:r>
              <a:rPr lang="en-US" sz="2400" dirty="0">
                <a:solidFill>
                  <a:srgbClr val="FF0000"/>
                </a:solidFill>
              </a:rPr>
              <a:t>Advanced: </a:t>
            </a:r>
            <a:r>
              <a:rPr lang="en-US" sz="2400" dirty="0">
                <a:solidFill>
                  <a:schemeClr val="bg1"/>
                </a:solidFill>
              </a:rPr>
              <a:t>Examples of Lookup Pin Options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20000"/>
              </a:spcBef>
              <a:spcAft>
                <a:spcPct val="0"/>
              </a:spcAft>
              <a:buClr>
                <a:srgbClr val="000000"/>
              </a:buClr>
              <a:buSzPct val="50000"/>
              <a:defRPr kumimoji="1" sz="1200" kern="1200">
                <a:solidFill>
                  <a:schemeClr val="tx1">
                    <a:tint val="75000"/>
                  </a:schemeClr>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a:lstStyle>
          <a:p>
            <a:pPr>
              <a:defRPr/>
            </a:pPr>
            <a:fld id="{9779504E-C8B6-4D3B-94EA-77B384C2661E}" type="slidenum">
              <a:rPr lang="en-US" smtClean="0"/>
              <a:pPr>
                <a:defRPr/>
              </a:pPr>
              <a:t>24</a:t>
            </a:fld>
            <a:endParaRPr lang="en-US"/>
          </a:p>
        </p:txBody>
      </p:sp>
      <p:sp>
        <p:nvSpPr>
          <p:cNvPr id="6" name="Flowchart: Process 5"/>
          <p:cNvSpPr/>
          <p:nvPr/>
        </p:nvSpPr>
        <p:spPr>
          <a:xfrm>
            <a:off x="3733800" y="1447800"/>
            <a:ext cx="1371600" cy="1143000"/>
          </a:xfrm>
          <a:prstGeom prst="flowChartProcess">
            <a:avLst/>
          </a:prstGeom>
          <a:solidFill>
            <a:srgbClr val="CCFFCC"/>
          </a:soli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rgbClr val="000000"/>
                </a:solidFill>
              </a:rPr>
              <a:t>Jones</a:t>
            </a:r>
          </a:p>
        </p:txBody>
      </p:sp>
      <p:sp>
        <p:nvSpPr>
          <p:cNvPr id="7" name="Flowchart: Process 6"/>
          <p:cNvSpPr/>
          <p:nvPr/>
        </p:nvSpPr>
        <p:spPr>
          <a:xfrm>
            <a:off x="1600200" y="1447800"/>
            <a:ext cx="1371600" cy="20574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tx1"/>
                </a:solidFill>
              </a:rPr>
              <a:t>Smith</a:t>
            </a:r>
          </a:p>
          <a:p>
            <a:pPr algn="ctr"/>
            <a:r>
              <a:rPr lang="en-US" sz="1600" b="1" dirty="0">
                <a:solidFill>
                  <a:schemeClr val="tx1"/>
                </a:solidFill>
              </a:rPr>
              <a:t>Smith</a:t>
            </a:r>
          </a:p>
          <a:p>
            <a:pPr algn="ctr"/>
            <a:r>
              <a:rPr lang="en-US" sz="1600" b="1" dirty="0">
                <a:solidFill>
                  <a:schemeClr val="tx1"/>
                </a:solidFill>
              </a:rPr>
              <a:t>Smith</a:t>
            </a:r>
          </a:p>
          <a:p>
            <a:pPr algn="ctr"/>
            <a:r>
              <a:rPr lang="en-US" sz="1600" b="1" dirty="0">
                <a:solidFill>
                  <a:schemeClr val="tx1"/>
                </a:solidFill>
              </a:rPr>
              <a:t>Jones</a:t>
            </a:r>
          </a:p>
          <a:p>
            <a:pPr algn="ctr"/>
            <a:r>
              <a:rPr lang="en-US" sz="1600" b="1" dirty="0">
                <a:solidFill>
                  <a:schemeClr val="tx1"/>
                </a:solidFill>
              </a:rPr>
              <a:t>Nelson</a:t>
            </a:r>
          </a:p>
          <a:p>
            <a:pPr algn="ctr"/>
            <a:r>
              <a:rPr lang="en-US" sz="1600" b="1" dirty="0">
                <a:solidFill>
                  <a:schemeClr val="tx1"/>
                </a:solidFill>
              </a:rPr>
              <a:t>Jones</a:t>
            </a:r>
          </a:p>
          <a:p>
            <a:pPr algn="ctr"/>
            <a:r>
              <a:rPr lang="en-US" sz="1600" b="1" dirty="0">
                <a:solidFill>
                  <a:schemeClr val="tx1"/>
                </a:solidFill>
              </a:rPr>
              <a:t>Jones</a:t>
            </a:r>
          </a:p>
        </p:txBody>
      </p:sp>
      <p:sp>
        <p:nvSpPr>
          <p:cNvPr id="8" name="Flowchart: Process 7"/>
          <p:cNvSpPr/>
          <p:nvPr/>
        </p:nvSpPr>
        <p:spPr>
          <a:xfrm>
            <a:off x="6248400" y="14478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Jones</a:t>
            </a:r>
          </a:p>
          <a:p>
            <a:pPr algn="ctr"/>
            <a:r>
              <a:rPr lang="en-US" sz="1400" b="1" dirty="0">
                <a:solidFill>
                  <a:schemeClr val="tx1"/>
                </a:solidFill>
              </a:rPr>
              <a:t>Jones</a:t>
            </a:r>
          </a:p>
          <a:p>
            <a:pPr algn="ctr"/>
            <a:r>
              <a:rPr lang="en-US" sz="1400" b="1" dirty="0">
                <a:solidFill>
                  <a:schemeClr val="tx1"/>
                </a:solidFill>
              </a:rPr>
              <a:t>Jones</a:t>
            </a:r>
          </a:p>
          <a:p>
            <a:pPr algn="ctr"/>
            <a:endParaRPr lang="en-US" sz="1400" b="1" dirty="0">
              <a:solidFill>
                <a:schemeClr val="tx1"/>
              </a:solidFill>
            </a:endParaRPr>
          </a:p>
        </p:txBody>
      </p:sp>
      <p:sp>
        <p:nvSpPr>
          <p:cNvPr id="9" name="Flowchart: Process 8"/>
          <p:cNvSpPr/>
          <p:nvPr/>
        </p:nvSpPr>
        <p:spPr>
          <a:xfrm>
            <a:off x="6248400" y="33528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chemeClr val="tx1"/>
              </a:solidFill>
            </a:endParaRPr>
          </a:p>
        </p:txBody>
      </p:sp>
      <p:sp>
        <p:nvSpPr>
          <p:cNvPr id="10" name="Flowchart: Process 9"/>
          <p:cNvSpPr/>
          <p:nvPr/>
        </p:nvSpPr>
        <p:spPr>
          <a:xfrm>
            <a:off x="6248400" y="51816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Smith</a:t>
            </a:r>
          </a:p>
          <a:p>
            <a:pPr algn="ctr"/>
            <a:r>
              <a:rPr lang="en-US" sz="1400" b="1" dirty="0">
                <a:solidFill>
                  <a:schemeClr val="tx1"/>
                </a:solidFill>
              </a:rPr>
              <a:t>Smith</a:t>
            </a:r>
          </a:p>
          <a:p>
            <a:pPr algn="ctr"/>
            <a:r>
              <a:rPr lang="en-US" sz="1400" b="1" dirty="0">
                <a:solidFill>
                  <a:schemeClr val="tx1"/>
                </a:solidFill>
              </a:rPr>
              <a:t>Smith</a:t>
            </a:r>
          </a:p>
          <a:p>
            <a:pPr algn="ctr"/>
            <a:r>
              <a:rPr lang="en-US" sz="1400" b="1" dirty="0">
                <a:solidFill>
                  <a:schemeClr val="tx1"/>
                </a:solidFill>
              </a:rPr>
              <a:t>Nelson</a:t>
            </a:r>
          </a:p>
        </p:txBody>
      </p:sp>
      <p:sp>
        <p:nvSpPr>
          <p:cNvPr id="12" name="TextBox 11"/>
          <p:cNvSpPr txBox="1"/>
          <p:nvPr/>
        </p:nvSpPr>
        <p:spPr>
          <a:xfrm>
            <a:off x="3657600" y="762000"/>
            <a:ext cx="1524000" cy="498598"/>
          </a:xfrm>
          <a:prstGeom prst="rect">
            <a:avLst/>
          </a:prstGeom>
          <a:noFill/>
        </p:spPr>
        <p:txBody>
          <a:bodyPr wrap="square" rtlCol="0">
            <a:spAutoFit/>
          </a:bodyPr>
          <a:lstStyle/>
          <a:p>
            <a:r>
              <a:rPr lang="en-US" sz="1200" dirty="0"/>
              <a:t>Input Lookup</a:t>
            </a:r>
          </a:p>
          <a:p>
            <a:r>
              <a:rPr lang="en-US" sz="1200" b="1" dirty="0"/>
              <a:t>Intersection</a:t>
            </a:r>
          </a:p>
        </p:txBody>
      </p:sp>
      <p:sp>
        <p:nvSpPr>
          <p:cNvPr id="13" name="TextBox 12"/>
          <p:cNvSpPr txBox="1"/>
          <p:nvPr/>
        </p:nvSpPr>
        <p:spPr>
          <a:xfrm>
            <a:off x="6172200" y="1094601"/>
            <a:ext cx="1219200" cy="276999"/>
          </a:xfrm>
          <a:prstGeom prst="rect">
            <a:avLst/>
          </a:prstGeom>
          <a:noFill/>
        </p:spPr>
        <p:txBody>
          <a:bodyPr wrap="square" rtlCol="0">
            <a:spAutoFit/>
          </a:bodyPr>
          <a:lstStyle/>
          <a:p>
            <a:r>
              <a:rPr lang="en-US" sz="1200" dirty="0"/>
              <a:t>Output Stream</a:t>
            </a:r>
          </a:p>
        </p:txBody>
      </p:sp>
      <p:cxnSp>
        <p:nvCxnSpPr>
          <p:cNvPr id="14" name="Straight Arrow Connector 13"/>
          <p:cNvCxnSpPr/>
          <p:nvPr/>
        </p:nvCxnSpPr>
        <p:spPr>
          <a:xfrm>
            <a:off x="2971800" y="21336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2133600"/>
            <a:ext cx="1143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6400" y="40386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86400" y="2133600"/>
            <a:ext cx="0" cy="19050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2999601"/>
            <a:ext cx="1524000" cy="276999"/>
          </a:xfrm>
          <a:prstGeom prst="rect">
            <a:avLst/>
          </a:prstGeom>
          <a:noFill/>
        </p:spPr>
        <p:txBody>
          <a:bodyPr wrap="square" rtlCol="0">
            <a:spAutoFit/>
          </a:bodyPr>
          <a:lstStyle/>
          <a:p>
            <a:r>
              <a:rPr lang="en-US" sz="1200" dirty="0"/>
              <a:t>Duplicates Stream</a:t>
            </a:r>
          </a:p>
        </p:txBody>
      </p:sp>
      <p:sp>
        <p:nvSpPr>
          <p:cNvPr id="19" name="TextBox 18"/>
          <p:cNvSpPr txBox="1"/>
          <p:nvPr/>
        </p:nvSpPr>
        <p:spPr>
          <a:xfrm>
            <a:off x="6172200" y="4800600"/>
            <a:ext cx="1981200" cy="276999"/>
          </a:xfrm>
          <a:prstGeom prst="rect">
            <a:avLst/>
          </a:prstGeom>
          <a:noFill/>
        </p:spPr>
        <p:txBody>
          <a:bodyPr wrap="square" rtlCol="0">
            <a:spAutoFit/>
          </a:bodyPr>
          <a:lstStyle/>
          <a:p>
            <a:r>
              <a:rPr lang="en-US" sz="1200" dirty="0"/>
              <a:t>Not Intersected Stream</a:t>
            </a:r>
          </a:p>
        </p:txBody>
      </p:sp>
      <p:cxnSp>
        <p:nvCxnSpPr>
          <p:cNvPr id="20" name="Straight Arrow Connector 19"/>
          <p:cNvCxnSpPr/>
          <p:nvPr/>
        </p:nvCxnSpPr>
        <p:spPr>
          <a:xfrm>
            <a:off x="5486400" y="3962400"/>
            <a:ext cx="0" cy="19050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6400" y="58674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562725" y="6601599"/>
            <a:ext cx="1219200" cy="307777"/>
          </a:xfrm>
          <a:prstGeom prst="rect">
            <a:avLst/>
          </a:prstGeom>
          <a:noFill/>
        </p:spPr>
        <p:txBody>
          <a:bodyPr wrap="square" rtlCol="0">
            <a:spAutoFit/>
          </a:bodyPr>
          <a:lstStyle/>
          <a:p>
            <a:r>
              <a:rPr lang="en-US" sz="1400" dirty="0"/>
              <a:t>MS31</a:t>
            </a:r>
          </a:p>
        </p:txBody>
      </p:sp>
      <p:sp>
        <p:nvSpPr>
          <p:cNvPr id="25" name="TextBox 24"/>
          <p:cNvSpPr txBox="1"/>
          <p:nvPr/>
        </p:nvSpPr>
        <p:spPr>
          <a:xfrm>
            <a:off x="7696200" y="1728513"/>
            <a:ext cx="1219200" cy="307777"/>
          </a:xfrm>
          <a:prstGeom prst="rect">
            <a:avLst/>
          </a:prstGeom>
          <a:noFill/>
        </p:spPr>
        <p:txBody>
          <a:bodyPr wrap="square" rtlCol="0">
            <a:spAutoFit/>
          </a:bodyPr>
          <a:lstStyle/>
          <a:p>
            <a:r>
              <a:rPr lang="en-US" sz="1400" dirty="0"/>
              <a:t>MS01</a:t>
            </a:r>
          </a:p>
        </p:txBody>
      </p:sp>
      <p:sp>
        <p:nvSpPr>
          <p:cNvPr id="26" name="TextBox 25"/>
          <p:cNvSpPr txBox="1"/>
          <p:nvPr/>
        </p:nvSpPr>
        <p:spPr>
          <a:xfrm>
            <a:off x="7696200" y="1447800"/>
            <a:ext cx="1219200" cy="307777"/>
          </a:xfrm>
          <a:prstGeom prst="rect">
            <a:avLst/>
          </a:prstGeom>
          <a:noFill/>
        </p:spPr>
        <p:txBody>
          <a:bodyPr wrap="square" rtlCol="0">
            <a:spAutoFit/>
          </a:bodyPr>
          <a:lstStyle/>
          <a:p>
            <a:r>
              <a:rPr lang="en-US" sz="1400" dirty="0"/>
              <a:t>MS01</a:t>
            </a:r>
          </a:p>
        </p:txBody>
      </p:sp>
      <p:sp>
        <p:nvSpPr>
          <p:cNvPr id="28" name="TextBox 27"/>
          <p:cNvSpPr txBox="1"/>
          <p:nvPr/>
        </p:nvSpPr>
        <p:spPr>
          <a:xfrm>
            <a:off x="7696200" y="5182374"/>
            <a:ext cx="1219200" cy="307777"/>
          </a:xfrm>
          <a:prstGeom prst="rect">
            <a:avLst/>
          </a:prstGeom>
          <a:noFill/>
        </p:spPr>
        <p:txBody>
          <a:bodyPr wrap="square" rtlCol="0">
            <a:spAutoFit/>
          </a:bodyPr>
          <a:lstStyle/>
          <a:p>
            <a:r>
              <a:rPr lang="en-US" sz="1400" dirty="0"/>
              <a:t>MS05</a:t>
            </a:r>
          </a:p>
        </p:txBody>
      </p:sp>
      <p:sp>
        <p:nvSpPr>
          <p:cNvPr id="30" name="TextBox 29"/>
          <p:cNvSpPr txBox="1"/>
          <p:nvPr/>
        </p:nvSpPr>
        <p:spPr>
          <a:xfrm>
            <a:off x="7696200" y="5417231"/>
            <a:ext cx="1219200" cy="307777"/>
          </a:xfrm>
          <a:prstGeom prst="rect">
            <a:avLst/>
          </a:prstGeom>
          <a:noFill/>
        </p:spPr>
        <p:txBody>
          <a:bodyPr wrap="square" rtlCol="0">
            <a:spAutoFit/>
          </a:bodyPr>
          <a:lstStyle/>
          <a:p>
            <a:r>
              <a:rPr lang="en-US" sz="1400" dirty="0"/>
              <a:t>MS05</a:t>
            </a:r>
          </a:p>
        </p:txBody>
      </p:sp>
      <p:sp>
        <p:nvSpPr>
          <p:cNvPr id="31" name="TextBox 30"/>
          <p:cNvSpPr txBox="1"/>
          <p:nvPr/>
        </p:nvSpPr>
        <p:spPr>
          <a:xfrm>
            <a:off x="7686675" y="5692777"/>
            <a:ext cx="1219200" cy="307777"/>
          </a:xfrm>
          <a:prstGeom prst="rect">
            <a:avLst/>
          </a:prstGeom>
          <a:noFill/>
        </p:spPr>
        <p:txBody>
          <a:bodyPr wrap="square" rtlCol="0">
            <a:spAutoFit/>
          </a:bodyPr>
          <a:lstStyle/>
          <a:p>
            <a:r>
              <a:rPr lang="en-US" sz="1400" dirty="0"/>
              <a:t>MS05</a:t>
            </a:r>
          </a:p>
        </p:txBody>
      </p:sp>
      <p:sp>
        <p:nvSpPr>
          <p:cNvPr id="32" name="TextBox 31"/>
          <p:cNvSpPr txBox="1"/>
          <p:nvPr/>
        </p:nvSpPr>
        <p:spPr>
          <a:xfrm>
            <a:off x="7686675" y="2007224"/>
            <a:ext cx="1219200" cy="307777"/>
          </a:xfrm>
          <a:prstGeom prst="rect">
            <a:avLst/>
          </a:prstGeom>
          <a:noFill/>
        </p:spPr>
        <p:txBody>
          <a:bodyPr wrap="square" rtlCol="0">
            <a:spAutoFit/>
          </a:bodyPr>
          <a:lstStyle/>
          <a:p>
            <a:r>
              <a:rPr lang="en-US" sz="1400" dirty="0"/>
              <a:t>MS01</a:t>
            </a:r>
          </a:p>
        </p:txBody>
      </p:sp>
      <p:sp>
        <p:nvSpPr>
          <p:cNvPr id="33" name="TextBox 32"/>
          <p:cNvSpPr txBox="1"/>
          <p:nvPr/>
        </p:nvSpPr>
        <p:spPr>
          <a:xfrm>
            <a:off x="7696200" y="5943312"/>
            <a:ext cx="1219200" cy="307777"/>
          </a:xfrm>
          <a:prstGeom prst="rect">
            <a:avLst/>
          </a:prstGeom>
          <a:noFill/>
        </p:spPr>
        <p:txBody>
          <a:bodyPr wrap="square" rtlCol="0">
            <a:spAutoFit/>
          </a:bodyPr>
          <a:lstStyle/>
          <a:p>
            <a:r>
              <a:rPr lang="en-US" sz="1400" dirty="0"/>
              <a:t>MS05</a:t>
            </a:r>
          </a:p>
        </p:txBody>
      </p:sp>
      <p:sp>
        <p:nvSpPr>
          <p:cNvPr id="34" name="TextBox 33"/>
          <p:cNvSpPr txBox="1"/>
          <p:nvPr/>
        </p:nvSpPr>
        <p:spPr>
          <a:xfrm>
            <a:off x="1524000" y="838200"/>
            <a:ext cx="1295400" cy="461665"/>
          </a:xfrm>
          <a:prstGeom prst="rect">
            <a:avLst/>
          </a:prstGeom>
          <a:noFill/>
        </p:spPr>
        <p:txBody>
          <a:bodyPr wrap="square" rtlCol="0">
            <a:spAutoFit/>
          </a:bodyPr>
          <a:lstStyle/>
          <a:p>
            <a:r>
              <a:rPr lang="en-US" sz="1200" dirty="0"/>
              <a:t>Input Source </a:t>
            </a:r>
            <a:r>
              <a:rPr lang="en-US" sz="1200" b="1" dirty="0"/>
              <a:t>No-Purge</a:t>
            </a:r>
          </a:p>
        </p:txBody>
      </p:sp>
    </p:spTree>
    <p:extLst>
      <p:ext uri="{BB962C8B-B14F-4D97-AF65-F5344CB8AC3E}">
        <p14:creationId xmlns:p14="http://schemas.microsoft.com/office/powerpoint/2010/main" val="3630393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25</a:t>
            </a:fld>
            <a:endParaRPr lang="en-US"/>
          </a:p>
        </p:txBody>
      </p:sp>
      <p:sp>
        <p:nvSpPr>
          <p:cNvPr id="3" name="Title 1"/>
          <p:cNvSpPr>
            <a:spLocks noGrp="1"/>
          </p:cNvSpPr>
          <p:nvPr>
            <p:ph type="title"/>
          </p:nvPr>
        </p:nvSpPr>
        <p:spPr>
          <a:xfrm>
            <a:off x="457200" y="152400"/>
            <a:ext cx="8229600" cy="381000"/>
          </a:xfrm>
        </p:spPr>
        <p:txBody>
          <a:bodyPr>
            <a:normAutofit fontScale="90000"/>
          </a:bodyPr>
          <a:lstStyle/>
          <a:p>
            <a:pPr>
              <a:defRPr/>
            </a:pPr>
            <a:r>
              <a:rPr lang="en-US" sz="2400" dirty="0">
                <a:solidFill>
                  <a:srgbClr val="FF0000"/>
                </a:solidFill>
              </a:rPr>
              <a:t>Advanced:</a:t>
            </a:r>
            <a:r>
              <a:rPr lang="en-US" sz="2400" dirty="0">
                <a:solidFill>
                  <a:schemeClr val="bg1"/>
                </a:solidFill>
              </a:rPr>
              <a:t> Examples of Lookup Pin Options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20000"/>
              </a:spcBef>
              <a:spcAft>
                <a:spcPct val="0"/>
              </a:spcAft>
              <a:buClr>
                <a:srgbClr val="000000"/>
              </a:buClr>
              <a:buSzPct val="50000"/>
              <a:defRPr kumimoji="1" sz="1200" kern="1200">
                <a:solidFill>
                  <a:schemeClr val="tx1">
                    <a:tint val="75000"/>
                  </a:schemeClr>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a:lstStyle>
          <a:p>
            <a:pPr>
              <a:defRPr/>
            </a:pPr>
            <a:fld id="{9779504E-C8B6-4D3B-94EA-77B384C2661E}" type="slidenum">
              <a:rPr lang="en-US" smtClean="0"/>
              <a:pPr>
                <a:defRPr/>
              </a:pPr>
              <a:t>25</a:t>
            </a:fld>
            <a:endParaRPr lang="en-US"/>
          </a:p>
        </p:txBody>
      </p:sp>
      <p:sp>
        <p:nvSpPr>
          <p:cNvPr id="6" name="Flowchart: Process 5"/>
          <p:cNvSpPr/>
          <p:nvPr/>
        </p:nvSpPr>
        <p:spPr>
          <a:xfrm>
            <a:off x="3733800" y="1447800"/>
            <a:ext cx="1371600" cy="1143000"/>
          </a:xfrm>
          <a:prstGeom prst="flowChartProcess">
            <a:avLst/>
          </a:prstGeom>
          <a:solidFill>
            <a:schemeClr val="accent2">
              <a:lumMod val="40000"/>
              <a:lumOff val="60000"/>
            </a:schemeClr>
          </a:soli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rgbClr val="000000"/>
                </a:solidFill>
              </a:rPr>
              <a:t>Jones</a:t>
            </a:r>
          </a:p>
        </p:txBody>
      </p:sp>
      <p:sp>
        <p:nvSpPr>
          <p:cNvPr id="7" name="Flowchart: Process 6"/>
          <p:cNvSpPr/>
          <p:nvPr/>
        </p:nvSpPr>
        <p:spPr>
          <a:xfrm>
            <a:off x="1600200" y="1447800"/>
            <a:ext cx="1371600" cy="20574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tx1"/>
                </a:solidFill>
              </a:rPr>
              <a:t>Smith</a:t>
            </a:r>
          </a:p>
          <a:p>
            <a:pPr algn="ctr"/>
            <a:r>
              <a:rPr lang="en-US" sz="1600" b="1" dirty="0">
                <a:solidFill>
                  <a:schemeClr val="tx1"/>
                </a:solidFill>
              </a:rPr>
              <a:t>Smith</a:t>
            </a:r>
          </a:p>
          <a:p>
            <a:pPr algn="ctr"/>
            <a:r>
              <a:rPr lang="en-US" sz="1600" b="1" dirty="0">
                <a:solidFill>
                  <a:schemeClr val="tx1"/>
                </a:solidFill>
              </a:rPr>
              <a:t>Smith</a:t>
            </a:r>
          </a:p>
          <a:p>
            <a:pPr algn="ctr"/>
            <a:r>
              <a:rPr lang="en-US" sz="1600" b="1" dirty="0">
                <a:solidFill>
                  <a:schemeClr val="tx1"/>
                </a:solidFill>
              </a:rPr>
              <a:t>Jones</a:t>
            </a:r>
          </a:p>
          <a:p>
            <a:pPr algn="ctr"/>
            <a:r>
              <a:rPr lang="en-US" sz="1600" b="1" dirty="0">
                <a:solidFill>
                  <a:schemeClr val="tx1"/>
                </a:solidFill>
              </a:rPr>
              <a:t>Nelson</a:t>
            </a:r>
          </a:p>
          <a:p>
            <a:pPr algn="ctr"/>
            <a:r>
              <a:rPr lang="en-US" sz="1600" b="1" dirty="0">
                <a:solidFill>
                  <a:schemeClr val="tx1"/>
                </a:solidFill>
              </a:rPr>
              <a:t>Jones</a:t>
            </a:r>
          </a:p>
          <a:p>
            <a:pPr algn="ctr"/>
            <a:r>
              <a:rPr lang="en-US" sz="1600" b="1" dirty="0">
                <a:solidFill>
                  <a:schemeClr val="tx1"/>
                </a:solidFill>
              </a:rPr>
              <a:t>Jones</a:t>
            </a:r>
          </a:p>
        </p:txBody>
      </p:sp>
      <p:sp>
        <p:nvSpPr>
          <p:cNvPr id="8" name="Flowchart: Process 7"/>
          <p:cNvSpPr/>
          <p:nvPr/>
        </p:nvSpPr>
        <p:spPr>
          <a:xfrm>
            <a:off x="6248400" y="14478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Smith</a:t>
            </a:r>
          </a:p>
          <a:p>
            <a:pPr algn="ctr"/>
            <a:r>
              <a:rPr lang="en-US" sz="1400" b="1" dirty="0">
                <a:solidFill>
                  <a:schemeClr val="tx1"/>
                </a:solidFill>
              </a:rPr>
              <a:t>Nelson</a:t>
            </a:r>
          </a:p>
          <a:p>
            <a:pPr algn="ctr"/>
            <a:endParaRPr lang="en-US" sz="1400" b="1" dirty="0">
              <a:solidFill>
                <a:schemeClr val="tx1"/>
              </a:solidFill>
            </a:endParaRPr>
          </a:p>
        </p:txBody>
      </p:sp>
      <p:sp>
        <p:nvSpPr>
          <p:cNvPr id="9" name="Flowchart: Process 8"/>
          <p:cNvSpPr/>
          <p:nvPr/>
        </p:nvSpPr>
        <p:spPr>
          <a:xfrm>
            <a:off x="6248400" y="33528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Smith</a:t>
            </a:r>
          </a:p>
          <a:p>
            <a:pPr algn="ctr"/>
            <a:r>
              <a:rPr lang="en-US" sz="1400" b="1" dirty="0">
                <a:solidFill>
                  <a:schemeClr val="tx1"/>
                </a:solidFill>
              </a:rPr>
              <a:t>Smith</a:t>
            </a:r>
          </a:p>
        </p:txBody>
      </p:sp>
      <p:sp>
        <p:nvSpPr>
          <p:cNvPr id="10" name="Flowchart: Process 9"/>
          <p:cNvSpPr/>
          <p:nvPr/>
        </p:nvSpPr>
        <p:spPr>
          <a:xfrm>
            <a:off x="6248400" y="51816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Jones</a:t>
            </a:r>
          </a:p>
          <a:p>
            <a:pPr algn="ctr"/>
            <a:r>
              <a:rPr lang="en-US" sz="1400" b="1" dirty="0">
                <a:solidFill>
                  <a:schemeClr val="tx1"/>
                </a:solidFill>
              </a:rPr>
              <a:t>Jones</a:t>
            </a:r>
          </a:p>
          <a:p>
            <a:pPr algn="ctr"/>
            <a:r>
              <a:rPr lang="en-US" sz="1400" b="1" dirty="0">
                <a:solidFill>
                  <a:schemeClr val="tx1"/>
                </a:solidFill>
              </a:rPr>
              <a:t>Jones</a:t>
            </a:r>
          </a:p>
        </p:txBody>
      </p:sp>
      <p:sp>
        <p:nvSpPr>
          <p:cNvPr id="13" name="TextBox 12"/>
          <p:cNvSpPr txBox="1"/>
          <p:nvPr/>
        </p:nvSpPr>
        <p:spPr>
          <a:xfrm>
            <a:off x="6172200" y="1094601"/>
            <a:ext cx="1219200" cy="276999"/>
          </a:xfrm>
          <a:prstGeom prst="rect">
            <a:avLst/>
          </a:prstGeom>
          <a:noFill/>
        </p:spPr>
        <p:txBody>
          <a:bodyPr wrap="square" rtlCol="0">
            <a:spAutoFit/>
          </a:bodyPr>
          <a:lstStyle/>
          <a:p>
            <a:r>
              <a:rPr lang="en-US" sz="1200" dirty="0"/>
              <a:t>Output Stream</a:t>
            </a:r>
          </a:p>
        </p:txBody>
      </p:sp>
      <p:cxnSp>
        <p:nvCxnSpPr>
          <p:cNvPr id="14" name="Straight Arrow Connector 13"/>
          <p:cNvCxnSpPr/>
          <p:nvPr/>
        </p:nvCxnSpPr>
        <p:spPr>
          <a:xfrm>
            <a:off x="2971800" y="21336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2133600"/>
            <a:ext cx="1143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6400" y="40386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86400" y="2133600"/>
            <a:ext cx="0" cy="19050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2999601"/>
            <a:ext cx="1524000" cy="276999"/>
          </a:xfrm>
          <a:prstGeom prst="rect">
            <a:avLst/>
          </a:prstGeom>
          <a:noFill/>
        </p:spPr>
        <p:txBody>
          <a:bodyPr wrap="square" rtlCol="0">
            <a:spAutoFit/>
          </a:bodyPr>
          <a:lstStyle/>
          <a:p>
            <a:r>
              <a:rPr lang="en-US" sz="1200" dirty="0"/>
              <a:t>Duplicates Stream</a:t>
            </a:r>
          </a:p>
        </p:txBody>
      </p:sp>
      <p:sp>
        <p:nvSpPr>
          <p:cNvPr id="19" name="TextBox 18"/>
          <p:cNvSpPr txBox="1"/>
          <p:nvPr/>
        </p:nvSpPr>
        <p:spPr>
          <a:xfrm>
            <a:off x="6172200" y="4800600"/>
            <a:ext cx="2209800" cy="276999"/>
          </a:xfrm>
          <a:prstGeom prst="rect">
            <a:avLst/>
          </a:prstGeom>
          <a:noFill/>
        </p:spPr>
        <p:txBody>
          <a:bodyPr wrap="square" rtlCol="0">
            <a:spAutoFit/>
          </a:bodyPr>
          <a:lstStyle/>
          <a:p>
            <a:r>
              <a:rPr lang="en-US" sz="1200" dirty="0"/>
              <a:t>Suppressed Records Stream</a:t>
            </a:r>
          </a:p>
        </p:txBody>
      </p:sp>
      <p:cxnSp>
        <p:nvCxnSpPr>
          <p:cNvPr id="20" name="Straight Arrow Connector 19"/>
          <p:cNvCxnSpPr/>
          <p:nvPr/>
        </p:nvCxnSpPr>
        <p:spPr>
          <a:xfrm>
            <a:off x="5486400" y="3962400"/>
            <a:ext cx="0" cy="19050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6400" y="58674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562725" y="6601599"/>
            <a:ext cx="1219200" cy="307777"/>
          </a:xfrm>
          <a:prstGeom prst="rect">
            <a:avLst/>
          </a:prstGeom>
          <a:noFill/>
        </p:spPr>
        <p:txBody>
          <a:bodyPr wrap="square" rtlCol="0">
            <a:spAutoFit/>
          </a:bodyPr>
          <a:lstStyle/>
          <a:p>
            <a:r>
              <a:rPr lang="en-US" sz="1400" dirty="0"/>
              <a:t>MS30</a:t>
            </a:r>
          </a:p>
        </p:txBody>
      </p:sp>
      <p:sp>
        <p:nvSpPr>
          <p:cNvPr id="22" name="TextBox 21"/>
          <p:cNvSpPr txBox="1"/>
          <p:nvPr/>
        </p:nvSpPr>
        <p:spPr>
          <a:xfrm>
            <a:off x="7696200" y="1728513"/>
            <a:ext cx="1219200" cy="307777"/>
          </a:xfrm>
          <a:prstGeom prst="rect">
            <a:avLst/>
          </a:prstGeom>
          <a:noFill/>
        </p:spPr>
        <p:txBody>
          <a:bodyPr wrap="square" rtlCol="0">
            <a:spAutoFit/>
          </a:bodyPr>
          <a:lstStyle/>
          <a:p>
            <a:r>
              <a:rPr lang="en-US" sz="1400" dirty="0"/>
              <a:t>MS01</a:t>
            </a:r>
          </a:p>
        </p:txBody>
      </p:sp>
      <p:sp>
        <p:nvSpPr>
          <p:cNvPr id="25" name="TextBox 24"/>
          <p:cNvSpPr txBox="1"/>
          <p:nvPr/>
        </p:nvSpPr>
        <p:spPr>
          <a:xfrm>
            <a:off x="7696200" y="1447800"/>
            <a:ext cx="1219200" cy="307777"/>
          </a:xfrm>
          <a:prstGeom prst="rect">
            <a:avLst/>
          </a:prstGeom>
          <a:noFill/>
        </p:spPr>
        <p:txBody>
          <a:bodyPr wrap="square" rtlCol="0">
            <a:spAutoFit/>
          </a:bodyPr>
          <a:lstStyle/>
          <a:p>
            <a:r>
              <a:rPr lang="en-US" sz="1400" dirty="0"/>
              <a:t>MS02</a:t>
            </a:r>
          </a:p>
        </p:txBody>
      </p:sp>
      <p:sp>
        <p:nvSpPr>
          <p:cNvPr id="26" name="TextBox 25"/>
          <p:cNvSpPr txBox="1"/>
          <p:nvPr/>
        </p:nvSpPr>
        <p:spPr>
          <a:xfrm>
            <a:off x="7696200" y="3355337"/>
            <a:ext cx="1219200" cy="307777"/>
          </a:xfrm>
          <a:prstGeom prst="rect">
            <a:avLst/>
          </a:prstGeom>
          <a:noFill/>
        </p:spPr>
        <p:txBody>
          <a:bodyPr wrap="square" rtlCol="0">
            <a:spAutoFit/>
          </a:bodyPr>
          <a:lstStyle/>
          <a:p>
            <a:r>
              <a:rPr lang="en-US" sz="1400" dirty="0"/>
              <a:t>MS03</a:t>
            </a:r>
          </a:p>
        </p:txBody>
      </p:sp>
      <p:sp>
        <p:nvSpPr>
          <p:cNvPr id="27" name="TextBox 26"/>
          <p:cNvSpPr txBox="1"/>
          <p:nvPr/>
        </p:nvSpPr>
        <p:spPr>
          <a:xfrm>
            <a:off x="7696200" y="5182374"/>
            <a:ext cx="1219200" cy="307777"/>
          </a:xfrm>
          <a:prstGeom prst="rect">
            <a:avLst/>
          </a:prstGeom>
          <a:noFill/>
        </p:spPr>
        <p:txBody>
          <a:bodyPr wrap="square" rtlCol="0">
            <a:spAutoFit/>
          </a:bodyPr>
          <a:lstStyle/>
          <a:p>
            <a:r>
              <a:rPr lang="en-US" sz="1400" dirty="0"/>
              <a:t>MS04</a:t>
            </a:r>
          </a:p>
        </p:txBody>
      </p:sp>
      <p:sp>
        <p:nvSpPr>
          <p:cNvPr id="28" name="TextBox 27"/>
          <p:cNvSpPr txBox="1"/>
          <p:nvPr/>
        </p:nvSpPr>
        <p:spPr>
          <a:xfrm>
            <a:off x="7696200" y="3613067"/>
            <a:ext cx="1219200" cy="307777"/>
          </a:xfrm>
          <a:prstGeom prst="rect">
            <a:avLst/>
          </a:prstGeom>
          <a:noFill/>
        </p:spPr>
        <p:txBody>
          <a:bodyPr wrap="square" rtlCol="0">
            <a:spAutoFit/>
          </a:bodyPr>
          <a:lstStyle/>
          <a:p>
            <a:r>
              <a:rPr lang="en-US" sz="1400" dirty="0"/>
              <a:t>MS03</a:t>
            </a:r>
          </a:p>
        </p:txBody>
      </p:sp>
      <p:sp>
        <p:nvSpPr>
          <p:cNvPr id="29" name="TextBox 28"/>
          <p:cNvSpPr txBox="1"/>
          <p:nvPr/>
        </p:nvSpPr>
        <p:spPr>
          <a:xfrm>
            <a:off x="7696200" y="5449994"/>
            <a:ext cx="1219200" cy="307777"/>
          </a:xfrm>
          <a:prstGeom prst="rect">
            <a:avLst/>
          </a:prstGeom>
          <a:noFill/>
        </p:spPr>
        <p:txBody>
          <a:bodyPr wrap="square" rtlCol="0">
            <a:spAutoFit/>
          </a:bodyPr>
          <a:lstStyle/>
          <a:p>
            <a:r>
              <a:rPr lang="en-US" sz="1400" dirty="0"/>
              <a:t>MS04</a:t>
            </a:r>
          </a:p>
        </p:txBody>
      </p:sp>
      <p:sp>
        <p:nvSpPr>
          <p:cNvPr id="30" name="TextBox 29"/>
          <p:cNvSpPr txBox="1"/>
          <p:nvPr/>
        </p:nvSpPr>
        <p:spPr>
          <a:xfrm>
            <a:off x="7696200" y="5697833"/>
            <a:ext cx="1219200" cy="307777"/>
          </a:xfrm>
          <a:prstGeom prst="rect">
            <a:avLst/>
          </a:prstGeom>
          <a:noFill/>
        </p:spPr>
        <p:txBody>
          <a:bodyPr wrap="square" rtlCol="0">
            <a:spAutoFit/>
          </a:bodyPr>
          <a:lstStyle/>
          <a:p>
            <a:r>
              <a:rPr lang="en-US" sz="1400" dirty="0"/>
              <a:t>MS04</a:t>
            </a:r>
          </a:p>
        </p:txBody>
      </p:sp>
      <p:sp>
        <p:nvSpPr>
          <p:cNvPr id="31" name="TextBox 30"/>
          <p:cNvSpPr txBox="1"/>
          <p:nvPr/>
        </p:nvSpPr>
        <p:spPr>
          <a:xfrm>
            <a:off x="3657600" y="838200"/>
            <a:ext cx="1524000" cy="461665"/>
          </a:xfrm>
          <a:prstGeom prst="rect">
            <a:avLst/>
          </a:prstGeom>
          <a:noFill/>
        </p:spPr>
        <p:txBody>
          <a:bodyPr wrap="square" rtlCol="0">
            <a:spAutoFit/>
          </a:bodyPr>
          <a:lstStyle/>
          <a:p>
            <a:r>
              <a:rPr lang="en-US" sz="1200" dirty="0"/>
              <a:t>Input Lookup </a:t>
            </a:r>
            <a:r>
              <a:rPr lang="en-US" sz="1200" b="1" dirty="0"/>
              <a:t>Suppression</a:t>
            </a:r>
          </a:p>
        </p:txBody>
      </p:sp>
      <p:sp>
        <p:nvSpPr>
          <p:cNvPr id="32" name="TextBox 31"/>
          <p:cNvSpPr txBox="1"/>
          <p:nvPr/>
        </p:nvSpPr>
        <p:spPr>
          <a:xfrm>
            <a:off x="1524000" y="990600"/>
            <a:ext cx="1143000" cy="276999"/>
          </a:xfrm>
          <a:prstGeom prst="rect">
            <a:avLst/>
          </a:prstGeom>
          <a:noFill/>
        </p:spPr>
        <p:txBody>
          <a:bodyPr wrap="square" rtlCol="0">
            <a:spAutoFit/>
          </a:bodyPr>
          <a:lstStyle/>
          <a:p>
            <a:r>
              <a:rPr lang="en-US" sz="1200" dirty="0"/>
              <a:t>Input </a:t>
            </a:r>
            <a:r>
              <a:rPr lang="en-US" sz="1200" b="1" dirty="0"/>
              <a:t>Source</a:t>
            </a:r>
          </a:p>
        </p:txBody>
      </p:sp>
    </p:spTree>
    <p:extLst>
      <p:ext uri="{BB962C8B-B14F-4D97-AF65-F5344CB8AC3E}">
        <p14:creationId xmlns:p14="http://schemas.microsoft.com/office/powerpoint/2010/main" val="736106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26</a:t>
            </a:fld>
            <a:endParaRPr lang="en-US"/>
          </a:p>
        </p:txBody>
      </p:sp>
      <p:sp>
        <p:nvSpPr>
          <p:cNvPr id="3" name="Title 1"/>
          <p:cNvSpPr>
            <a:spLocks noGrp="1"/>
          </p:cNvSpPr>
          <p:nvPr>
            <p:ph type="title"/>
          </p:nvPr>
        </p:nvSpPr>
        <p:spPr>
          <a:xfrm>
            <a:off x="457200" y="152400"/>
            <a:ext cx="8229600" cy="381000"/>
          </a:xfrm>
        </p:spPr>
        <p:txBody>
          <a:bodyPr>
            <a:normAutofit fontScale="90000"/>
          </a:bodyPr>
          <a:lstStyle/>
          <a:p>
            <a:pPr>
              <a:defRPr/>
            </a:pPr>
            <a:r>
              <a:rPr lang="en-US" sz="2400" dirty="0">
                <a:solidFill>
                  <a:srgbClr val="FF0000"/>
                </a:solidFill>
              </a:rPr>
              <a:t>Advanced: </a:t>
            </a:r>
            <a:r>
              <a:rPr lang="en-US" sz="2400" dirty="0">
                <a:solidFill>
                  <a:schemeClr val="bg1"/>
                </a:solidFill>
              </a:rPr>
              <a:t>Examples of Lookup Pin Options</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20000"/>
              </a:spcBef>
              <a:spcAft>
                <a:spcPct val="0"/>
              </a:spcAft>
              <a:buClr>
                <a:srgbClr val="000000"/>
              </a:buClr>
              <a:buSzPct val="50000"/>
              <a:defRPr kumimoji="1" sz="1200" kern="1200">
                <a:solidFill>
                  <a:schemeClr val="tx1">
                    <a:tint val="75000"/>
                  </a:schemeClr>
                </a:solidFill>
                <a:latin typeface="Swis721 BT" pitchFamily="34" charset="0"/>
                <a:ea typeface="+mn-ea"/>
                <a:cs typeface="+mn-cs"/>
              </a:defRPr>
            </a:lvl1pPr>
            <a:lvl2pPr marL="4572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2pPr>
            <a:lvl3pPr marL="9144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3pPr>
            <a:lvl4pPr marL="13716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4pPr>
            <a:lvl5pPr marL="1828800" algn="l" rtl="0" eaLnBrk="0" fontAlgn="base" hangingPunct="0">
              <a:spcBef>
                <a:spcPct val="20000"/>
              </a:spcBef>
              <a:spcAft>
                <a:spcPct val="0"/>
              </a:spcAft>
              <a:buClr>
                <a:srgbClr val="000000"/>
              </a:buClr>
              <a:buSzPct val="50000"/>
              <a:defRPr kumimoji="1" sz="4000" kern="1200">
                <a:solidFill>
                  <a:schemeClr val="tx2"/>
                </a:solidFill>
                <a:latin typeface="Swis721 BT" pitchFamily="34" charset="0"/>
                <a:ea typeface="+mn-ea"/>
                <a:cs typeface="+mn-cs"/>
              </a:defRPr>
            </a:lvl5pPr>
            <a:lvl6pPr marL="2286000" algn="l" defTabSz="914400" rtl="0" eaLnBrk="1" latinLnBrk="0" hangingPunct="1">
              <a:defRPr kumimoji="1" sz="4000" kern="1200">
                <a:solidFill>
                  <a:schemeClr val="tx2"/>
                </a:solidFill>
                <a:latin typeface="Swis721 BT" pitchFamily="34" charset="0"/>
                <a:ea typeface="+mn-ea"/>
                <a:cs typeface="+mn-cs"/>
              </a:defRPr>
            </a:lvl6pPr>
            <a:lvl7pPr marL="2743200" algn="l" defTabSz="914400" rtl="0" eaLnBrk="1" latinLnBrk="0" hangingPunct="1">
              <a:defRPr kumimoji="1" sz="4000" kern="1200">
                <a:solidFill>
                  <a:schemeClr val="tx2"/>
                </a:solidFill>
                <a:latin typeface="Swis721 BT" pitchFamily="34" charset="0"/>
                <a:ea typeface="+mn-ea"/>
                <a:cs typeface="+mn-cs"/>
              </a:defRPr>
            </a:lvl7pPr>
            <a:lvl8pPr marL="3200400" algn="l" defTabSz="914400" rtl="0" eaLnBrk="1" latinLnBrk="0" hangingPunct="1">
              <a:defRPr kumimoji="1" sz="4000" kern="1200">
                <a:solidFill>
                  <a:schemeClr val="tx2"/>
                </a:solidFill>
                <a:latin typeface="Swis721 BT" pitchFamily="34" charset="0"/>
                <a:ea typeface="+mn-ea"/>
                <a:cs typeface="+mn-cs"/>
              </a:defRPr>
            </a:lvl8pPr>
            <a:lvl9pPr marL="3657600" algn="l" defTabSz="914400" rtl="0" eaLnBrk="1" latinLnBrk="0" hangingPunct="1">
              <a:defRPr kumimoji="1" sz="4000" kern="1200">
                <a:solidFill>
                  <a:schemeClr val="tx2"/>
                </a:solidFill>
                <a:latin typeface="Swis721 BT" pitchFamily="34" charset="0"/>
                <a:ea typeface="+mn-ea"/>
                <a:cs typeface="+mn-cs"/>
              </a:defRPr>
            </a:lvl9pPr>
          </a:lstStyle>
          <a:p>
            <a:pPr>
              <a:defRPr/>
            </a:pPr>
            <a:fld id="{9779504E-C8B6-4D3B-94EA-77B384C2661E}" type="slidenum">
              <a:rPr lang="en-US" smtClean="0"/>
              <a:pPr>
                <a:defRPr/>
              </a:pPr>
              <a:t>26</a:t>
            </a:fld>
            <a:endParaRPr lang="en-US"/>
          </a:p>
        </p:txBody>
      </p:sp>
      <p:sp>
        <p:nvSpPr>
          <p:cNvPr id="6" name="Flowchart: Process 5"/>
          <p:cNvSpPr/>
          <p:nvPr/>
        </p:nvSpPr>
        <p:spPr>
          <a:xfrm>
            <a:off x="3733800" y="1447800"/>
            <a:ext cx="1371600" cy="1143000"/>
          </a:xfrm>
          <a:prstGeom prst="flowChartProcess">
            <a:avLst/>
          </a:prstGeom>
          <a:solidFill>
            <a:schemeClr val="accent2">
              <a:lumMod val="40000"/>
              <a:lumOff val="60000"/>
            </a:schemeClr>
          </a:soli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rgbClr val="000000"/>
                </a:solidFill>
              </a:rPr>
              <a:t>Jones</a:t>
            </a:r>
          </a:p>
        </p:txBody>
      </p:sp>
      <p:sp>
        <p:nvSpPr>
          <p:cNvPr id="7" name="Flowchart: Process 6"/>
          <p:cNvSpPr/>
          <p:nvPr/>
        </p:nvSpPr>
        <p:spPr>
          <a:xfrm>
            <a:off x="1600200" y="1447800"/>
            <a:ext cx="1371600" cy="20574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tx1"/>
                </a:solidFill>
              </a:rPr>
              <a:t>Smith</a:t>
            </a:r>
          </a:p>
          <a:p>
            <a:pPr algn="ctr"/>
            <a:r>
              <a:rPr lang="en-US" sz="1600" b="1" dirty="0">
                <a:solidFill>
                  <a:schemeClr val="tx1"/>
                </a:solidFill>
              </a:rPr>
              <a:t>Smith</a:t>
            </a:r>
          </a:p>
          <a:p>
            <a:pPr algn="ctr"/>
            <a:r>
              <a:rPr lang="en-US" sz="1600" b="1" dirty="0">
                <a:solidFill>
                  <a:schemeClr val="tx1"/>
                </a:solidFill>
              </a:rPr>
              <a:t>Smith</a:t>
            </a:r>
          </a:p>
          <a:p>
            <a:pPr algn="ctr"/>
            <a:r>
              <a:rPr lang="en-US" sz="1600" b="1" dirty="0">
                <a:solidFill>
                  <a:schemeClr val="tx1"/>
                </a:solidFill>
              </a:rPr>
              <a:t>Jones</a:t>
            </a:r>
          </a:p>
          <a:p>
            <a:pPr algn="ctr"/>
            <a:r>
              <a:rPr lang="en-US" sz="1600" b="1" dirty="0">
                <a:solidFill>
                  <a:schemeClr val="tx1"/>
                </a:solidFill>
              </a:rPr>
              <a:t>Nelson</a:t>
            </a:r>
          </a:p>
          <a:p>
            <a:pPr algn="ctr"/>
            <a:r>
              <a:rPr lang="en-US" sz="1600" b="1" dirty="0">
                <a:solidFill>
                  <a:schemeClr val="tx1"/>
                </a:solidFill>
              </a:rPr>
              <a:t>Jones</a:t>
            </a:r>
          </a:p>
          <a:p>
            <a:pPr algn="ctr"/>
            <a:r>
              <a:rPr lang="en-US" sz="1600" b="1" dirty="0">
                <a:solidFill>
                  <a:schemeClr val="tx1"/>
                </a:solidFill>
              </a:rPr>
              <a:t>Jones</a:t>
            </a:r>
          </a:p>
        </p:txBody>
      </p:sp>
      <p:sp>
        <p:nvSpPr>
          <p:cNvPr id="8" name="Flowchart: Process 7"/>
          <p:cNvSpPr/>
          <p:nvPr/>
        </p:nvSpPr>
        <p:spPr>
          <a:xfrm>
            <a:off x="6248400" y="14478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Smith</a:t>
            </a:r>
          </a:p>
          <a:p>
            <a:pPr algn="ctr"/>
            <a:r>
              <a:rPr lang="en-US" sz="1400" b="1" dirty="0">
                <a:solidFill>
                  <a:schemeClr val="tx1"/>
                </a:solidFill>
              </a:rPr>
              <a:t>Smith</a:t>
            </a:r>
          </a:p>
          <a:p>
            <a:pPr algn="ctr"/>
            <a:r>
              <a:rPr lang="en-US" sz="1400" b="1" dirty="0">
                <a:solidFill>
                  <a:schemeClr val="tx1"/>
                </a:solidFill>
              </a:rPr>
              <a:t>Smith</a:t>
            </a:r>
          </a:p>
          <a:p>
            <a:pPr algn="ctr"/>
            <a:r>
              <a:rPr lang="en-US" sz="1400" b="1" dirty="0">
                <a:solidFill>
                  <a:schemeClr val="tx1"/>
                </a:solidFill>
              </a:rPr>
              <a:t>Nelson</a:t>
            </a:r>
          </a:p>
          <a:p>
            <a:pPr algn="ctr"/>
            <a:endParaRPr lang="en-US" sz="1400" b="1" dirty="0">
              <a:solidFill>
                <a:schemeClr val="tx1"/>
              </a:solidFill>
            </a:endParaRPr>
          </a:p>
        </p:txBody>
      </p:sp>
      <p:sp>
        <p:nvSpPr>
          <p:cNvPr id="9" name="Flowchart: Process 8"/>
          <p:cNvSpPr/>
          <p:nvPr/>
        </p:nvSpPr>
        <p:spPr>
          <a:xfrm>
            <a:off x="6248400" y="33528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chemeClr val="tx1"/>
              </a:solidFill>
            </a:endParaRPr>
          </a:p>
        </p:txBody>
      </p:sp>
      <p:sp>
        <p:nvSpPr>
          <p:cNvPr id="10" name="Flowchart: Process 9"/>
          <p:cNvSpPr/>
          <p:nvPr/>
        </p:nvSpPr>
        <p:spPr>
          <a:xfrm>
            <a:off x="6248400" y="5181600"/>
            <a:ext cx="1371600" cy="1371600"/>
          </a:xfrm>
          <a:prstGeom prst="flowChartProcess">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solidFill>
                  <a:schemeClr val="tx1"/>
                </a:solidFill>
              </a:rPr>
              <a:t>Jones</a:t>
            </a:r>
          </a:p>
          <a:p>
            <a:pPr algn="ctr"/>
            <a:r>
              <a:rPr lang="en-US" sz="1400" b="1" dirty="0">
                <a:solidFill>
                  <a:schemeClr val="tx1"/>
                </a:solidFill>
              </a:rPr>
              <a:t>Jones</a:t>
            </a:r>
          </a:p>
          <a:p>
            <a:pPr algn="ctr"/>
            <a:r>
              <a:rPr lang="en-US" sz="1400" b="1" dirty="0">
                <a:solidFill>
                  <a:schemeClr val="tx1"/>
                </a:solidFill>
              </a:rPr>
              <a:t>Jones</a:t>
            </a:r>
          </a:p>
        </p:txBody>
      </p:sp>
      <p:sp>
        <p:nvSpPr>
          <p:cNvPr id="11" name="TextBox 10"/>
          <p:cNvSpPr txBox="1"/>
          <p:nvPr/>
        </p:nvSpPr>
        <p:spPr>
          <a:xfrm>
            <a:off x="1524000" y="838200"/>
            <a:ext cx="1295400" cy="461665"/>
          </a:xfrm>
          <a:prstGeom prst="rect">
            <a:avLst/>
          </a:prstGeom>
          <a:noFill/>
        </p:spPr>
        <p:txBody>
          <a:bodyPr wrap="square" rtlCol="0">
            <a:spAutoFit/>
          </a:bodyPr>
          <a:lstStyle/>
          <a:p>
            <a:r>
              <a:rPr lang="en-US" sz="1200" dirty="0"/>
              <a:t>Input Source </a:t>
            </a:r>
            <a:r>
              <a:rPr lang="en-US" sz="1200" b="1" dirty="0"/>
              <a:t>No-Purge</a:t>
            </a:r>
          </a:p>
        </p:txBody>
      </p:sp>
      <p:sp>
        <p:nvSpPr>
          <p:cNvPr id="12" name="TextBox 11"/>
          <p:cNvSpPr txBox="1"/>
          <p:nvPr/>
        </p:nvSpPr>
        <p:spPr>
          <a:xfrm>
            <a:off x="3657600" y="838200"/>
            <a:ext cx="1524000" cy="461665"/>
          </a:xfrm>
          <a:prstGeom prst="rect">
            <a:avLst/>
          </a:prstGeom>
          <a:noFill/>
        </p:spPr>
        <p:txBody>
          <a:bodyPr wrap="square" rtlCol="0">
            <a:spAutoFit/>
          </a:bodyPr>
          <a:lstStyle/>
          <a:p>
            <a:r>
              <a:rPr lang="en-US" sz="1200" dirty="0"/>
              <a:t>Input Lookup </a:t>
            </a:r>
            <a:r>
              <a:rPr lang="en-US" sz="1200" b="1" dirty="0"/>
              <a:t>Suppression</a:t>
            </a:r>
          </a:p>
        </p:txBody>
      </p:sp>
      <p:sp>
        <p:nvSpPr>
          <p:cNvPr id="13" name="TextBox 12"/>
          <p:cNvSpPr txBox="1"/>
          <p:nvPr/>
        </p:nvSpPr>
        <p:spPr>
          <a:xfrm>
            <a:off x="6172200" y="1094601"/>
            <a:ext cx="1219200" cy="276999"/>
          </a:xfrm>
          <a:prstGeom prst="rect">
            <a:avLst/>
          </a:prstGeom>
          <a:noFill/>
        </p:spPr>
        <p:txBody>
          <a:bodyPr wrap="square" rtlCol="0">
            <a:spAutoFit/>
          </a:bodyPr>
          <a:lstStyle/>
          <a:p>
            <a:r>
              <a:rPr lang="en-US" sz="1200" dirty="0"/>
              <a:t>Output Stream</a:t>
            </a:r>
          </a:p>
        </p:txBody>
      </p:sp>
      <p:cxnSp>
        <p:nvCxnSpPr>
          <p:cNvPr id="14" name="Straight Arrow Connector 13"/>
          <p:cNvCxnSpPr/>
          <p:nvPr/>
        </p:nvCxnSpPr>
        <p:spPr>
          <a:xfrm>
            <a:off x="2971800" y="21336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2133600"/>
            <a:ext cx="1143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86400" y="40386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86400" y="2133600"/>
            <a:ext cx="0" cy="19050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2999601"/>
            <a:ext cx="1524000" cy="276999"/>
          </a:xfrm>
          <a:prstGeom prst="rect">
            <a:avLst/>
          </a:prstGeom>
          <a:noFill/>
        </p:spPr>
        <p:txBody>
          <a:bodyPr wrap="square" rtlCol="0">
            <a:spAutoFit/>
          </a:bodyPr>
          <a:lstStyle/>
          <a:p>
            <a:r>
              <a:rPr lang="en-US" sz="1200" dirty="0"/>
              <a:t>Duplicates Stream</a:t>
            </a:r>
          </a:p>
        </p:txBody>
      </p:sp>
      <p:sp>
        <p:nvSpPr>
          <p:cNvPr id="19" name="TextBox 18"/>
          <p:cNvSpPr txBox="1"/>
          <p:nvPr/>
        </p:nvSpPr>
        <p:spPr>
          <a:xfrm>
            <a:off x="6172200" y="4800600"/>
            <a:ext cx="2209800" cy="276999"/>
          </a:xfrm>
          <a:prstGeom prst="rect">
            <a:avLst/>
          </a:prstGeom>
          <a:noFill/>
        </p:spPr>
        <p:txBody>
          <a:bodyPr wrap="square" rtlCol="0">
            <a:spAutoFit/>
          </a:bodyPr>
          <a:lstStyle/>
          <a:p>
            <a:r>
              <a:rPr lang="en-US" sz="1200" dirty="0"/>
              <a:t>Suppressed Records Stream</a:t>
            </a:r>
          </a:p>
        </p:txBody>
      </p:sp>
      <p:cxnSp>
        <p:nvCxnSpPr>
          <p:cNvPr id="20" name="Straight Arrow Connector 19"/>
          <p:cNvCxnSpPr/>
          <p:nvPr/>
        </p:nvCxnSpPr>
        <p:spPr>
          <a:xfrm>
            <a:off x="5486400" y="3962400"/>
            <a:ext cx="0" cy="190500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486400" y="5867400"/>
            <a:ext cx="762000" cy="0"/>
          </a:xfrm>
          <a:prstGeom prst="straightConnector1">
            <a:avLst/>
          </a:prstGeom>
          <a:ln w="38100" cap="sq">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96200" y="1718977"/>
            <a:ext cx="1219200" cy="307777"/>
          </a:xfrm>
          <a:prstGeom prst="rect">
            <a:avLst/>
          </a:prstGeom>
          <a:noFill/>
        </p:spPr>
        <p:txBody>
          <a:bodyPr wrap="square" rtlCol="0">
            <a:spAutoFit/>
          </a:bodyPr>
          <a:lstStyle/>
          <a:p>
            <a:r>
              <a:rPr lang="en-US" sz="1400" dirty="0"/>
              <a:t>MS01</a:t>
            </a:r>
          </a:p>
        </p:txBody>
      </p:sp>
      <p:sp>
        <p:nvSpPr>
          <p:cNvPr id="23" name="TextBox 22"/>
          <p:cNvSpPr txBox="1"/>
          <p:nvPr/>
        </p:nvSpPr>
        <p:spPr>
          <a:xfrm>
            <a:off x="7696200" y="1447800"/>
            <a:ext cx="1219200" cy="307777"/>
          </a:xfrm>
          <a:prstGeom prst="rect">
            <a:avLst/>
          </a:prstGeom>
          <a:noFill/>
        </p:spPr>
        <p:txBody>
          <a:bodyPr wrap="square" rtlCol="0">
            <a:spAutoFit/>
          </a:bodyPr>
          <a:lstStyle/>
          <a:p>
            <a:r>
              <a:rPr lang="en-US" sz="1400" dirty="0"/>
              <a:t>MS01</a:t>
            </a:r>
          </a:p>
        </p:txBody>
      </p:sp>
      <p:sp>
        <p:nvSpPr>
          <p:cNvPr id="25" name="TextBox 24"/>
          <p:cNvSpPr txBox="1"/>
          <p:nvPr/>
        </p:nvSpPr>
        <p:spPr>
          <a:xfrm>
            <a:off x="7696200" y="5182374"/>
            <a:ext cx="1219200" cy="307777"/>
          </a:xfrm>
          <a:prstGeom prst="rect">
            <a:avLst/>
          </a:prstGeom>
          <a:noFill/>
        </p:spPr>
        <p:txBody>
          <a:bodyPr wrap="square" rtlCol="0">
            <a:spAutoFit/>
          </a:bodyPr>
          <a:lstStyle/>
          <a:p>
            <a:r>
              <a:rPr lang="en-US" sz="1400" dirty="0"/>
              <a:t>MS04</a:t>
            </a:r>
          </a:p>
        </p:txBody>
      </p:sp>
      <p:sp>
        <p:nvSpPr>
          <p:cNvPr id="27" name="TextBox 26"/>
          <p:cNvSpPr txBox="1"/>
          <p:nvPr/>
        </p:nvSpPr>
        <p:spPr>
          <a:xfrm>
            <a:off x="7705725" y="5445658"/>
            <a:ext cx="1219200" cy="307777"/>
          </a:xfrm>
          <a:prstGeom prst="rect">
            <a:avLst/>
          </a:prstGeom>
          <a:noFill/>
        </p:spPr>
        <p:txBody>
          <a:bodyPr wrap="square" rtlCol="0">
            <a:spAutoFit/>
          </a:bodyPr>
          <a:lstStyle/>
          <a:p>
            <a:r>
              <a:rPr lang="en-US" sz="1400" dirty="0"/>
              <a:t>MS04</a:t>
            </a:r>
          </a:p>
        </p:txBody>
      </p:sp>
      <p:sp>
        <p:nvSpPr>
          <p:cNvPr id="28" name="TextBox 27"/>
          <p:cNvSpPr txBox="1"/>
          <p:nvPr/>
        </p:nvSpPr>
        <p:spPr>
          <a:xfrm>
            <a:off x="7696200" y="5708941"/>
            <a:ext cx="1219200" cy="307777"/>
          </a:xfrm>
          <a:prstGeom prst="rect">
            <a:avLst/>
          </a:prstGeom>
          <a:noFill/>
        </p:spPr>
        <p:txBody>
          <a:bodyPr wrap="square" rtlCol="0">
            <a:spAutoFit/>
          </a:bodyPr>
          <a:lstStyle/>
          <a:p>
            <a:r>
              <a:rPr lang="en-US" sz="1400" dirty="0"/>
              <a:t>MS04</a:t>
            </a:r>
          </a:p>
        </p:txBody>
      </p:sp>
      <p:sp>
        <p:nvSpPr>
          <p:cNvPr id="29" name="TextBox 28"/>
          <p:cNvSpPr txBox="1"/>
          <p:nvPr/>
        </p:nvSpPr>
        <p:spPr>
          <a:xfrm>
            <a:off x="6534150" y="6615013"/>
            <a:ext cx="1219200" cy="307777"/>
          </a:xfrm>
          <a:prstGeom prst="rect">
            <a:avLst/>
          </a:prstGeom>
          <a:noFill/>
        </p:spPr>
        <p:txBody>
          <a:bodyPr wrap="square" rtlCol="0">
            <a:spAutoFit/>
          </a:bodyPr>
          <a:lstStyle/>
          <a:p>
            <a:r>
              <a:rPr lang="en-US" sz="1400" dirty="0"/>
              <a:t>MS30</a:t>
            </a:r>
          </a:p>
        </p:txBody>
      </p:sp>
      <p:sp>
        <p:nvSpPr>
          <p:cNvPr id="30" name="TextBox 29"/>
          <p:cNvSpPr txBox="1"/>
          <p:nvPr/>
        </p:nvSpPr>
        <p:spPr>
          <a:xfrm>
            <a:off x="7696200" y="1957909"/>
            <a:ext cx="1219200" cy="307777"/>
          </a:xfrm>
          <a:prstGeom prst="rect">
            <a:avLst/>
          </a:prstGeom>
          <a:noFill/>
        </p:spPr>
        <p:txBody>
          <a:bodyPr wrap="square" rtlCol="0">
            <a:spAutoFit/>
          </a:bodyPr>
          <a:lstStyle/>
          <a:p>
            <a:r>
              <a:rPr lang="en-US" sz="1400" dirty="0"/>
              <a:t>MS01</a:t>
            </a:r>
          </a:p>
        </p:txBody>
      </p:sp>
      <p:sp>
        <p:nvSpPr>
          <p:cNvPr id="31" name="TextBox 30"/>
          <p:cNvSpPr txBox="1"/>
          <p:nvPr/>
        </p:nvSpPr>
        <p:spPr>
          <a:xfrm>
            <a:off x="7696200" y="2233030"/>
            <a:ext cx="1219200" cy="307777"/>
          </a:xfrm>
          <a:prstGeom prst="rect">
            <a:avLst/>
          </a:prstGeom>
          <a:noFill/>
        </p:spPr>
        <p:txBody>
          <a:bodyPr wrap="square" rtlCol="0">
            <a:spAutoFit/>
          </a:bodyPr>
          <a:lstStyle/>
          <a:p>
            <a:r>
              <a:rPr lang="en-US" sz="1400" dirty="0"/>
              <a:t>MS01</a:t>
            </a:r>
          </a:p>
        </p:txBody>
      </p:sp>
    </p:spTree>
    <p:extLst>
      <p:ext uri="{BB962C8B-B14F-4D97-AF65-F5344CB8AC3E}">
        <p14:creationId xmlns:p14="http://schemas.microsoft.com/office/powerpoint/2010/main" val="718205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27</a:t>
            </a:fld>
            <a:endParaRPr lang="en-US"/>
          </a:p>
        </p:txBody>
      </p:sp>
      <p:pic>
        <p:nvPicPr>
          <p:cNvPr id="5122" name="Picture 2" descr="C:\Users\Tim\Desktop\SSIS_PPTX\options_TAB1.png"/>
          <p:cNvPicPr>
            <a:picLocks noChangeAspect="1" noChangeArrowheads="1"/>
          </p:cNvPicPr>
          <p:nvPr/>
        </p:nvPicPr>
        <p:blipFill>
          <a:blip r:embed="rId2" cstate="print"/>
          <a:srcRect/>
          <a:stretch>
            <a:fillRect/>
          </a:stretch>
        </p:blipFill>
        <p:spPr bwMode="auto">
          <a:xfrm>
            <a:off x="1002297" y="979319"/>
            <a:ext cx="7074903" cy="5421481"/>
          </a:xfrm>
          <a:prstGeom prst="rect">
            <a:avLst/>
          </a:prstGeom>
          <a:noFill/>
        </p:spPr>
      </p:pic>
      <p:sp>
        <p:nvSpPr>
          <p:cNvPr id="5" name="Rectangular Callout 4"/>
          <p:cNvSpPr/>
          <p:nvPr/>
        </p:nvSpPr>
        <p:spPr>
          <a:xfrm>
            <a:off x="5105400" y="2819400"/>
            <a:ext cx="2514600" cy="1447800"/>
          </a:xfrm>
          <a:prstGeom prst="wedgeRectCallout">
            <a:avLst>
              <a:gd name="adj1" fmla="val -42821"/>
              <a:gd name="adj2" fmla="val -70034"/>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 the Options tab, configure the Component to output  disposition, number of records in each matched group, and the unique group identifier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28</a:t>
            </a:fld>
            <a:endParaRPr lang="en-US"/>
          </a:p>
        </p:txBody>
      </p:sp>
      <p:pic>
        <p:nvPicPr>
          <p:cNvPr id="7170" name="Picture 2" descr="C:\Users\Tim\Desktop\SSIS_PPTX\options_TAB3.png"/>
          <p:cNvPicPr>
            <a:picLocks noChangeAspect="1" noChangeArrowheads="1"/>
          </p:cNvPicPr>
          <p:nvPr/>
        </p:nvPicPr>
        <p:blipFill>
          <a:blip r:embed="rId2" cstate="print"/>
          <a:srcRect/>
          <a:stretch>
            <a:fillRect/>
          </a:stretch>
        </p:blipFill>
        <p:spPr bwMode="auto">
          <a:xfrm>
            <a:off x="990600" y="967577"/>
            <a:ext cx="7086600" cy="5430445"/>
          </a:xfrm>
          <a:prstGeom prst="rect">
            <a:avLst/>
          </a:prstGeom>
          <a:noFill/>
        </p:spPr>
      </p:pic>
      <p:sp>
        <p:nvSpPr>
          <p:cNvPr id="5" name="Rectangular Callout 4"/>
          <p:cNvSpPr/>
          <p:nvPr/>
        </p:nvSpPr>
        <p:spPr>
          <a:xfrm>
            <a:off x="5105400" y="2819400"/>
            <a:ext cx="2514600" cy="1447800"/>
          </a:xfrm>
          <a:prstGeom prst="wedgeRectCallout">
            <a:avLst>
              <a:gd name="adj1" fmla="val -30700"/>
              <a:gd name="adj2" fmla="val 84101"/>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When a group of records are found to match, you can create a criteria to determine which record will be selected as the output record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29</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990600" y="980192"/>
            <a:ext cx="7072312" cy="5420608"/>
          </a:xfrm>
          <a:prstGeom prst="rect">
            <a:avLst/>
          </a:prstGeom>
          <a:noFill/>
          <a:ln w="9525">
            <a:noFill/>
            <a:miter lim="800000"/>
            <a:headEnd/>
            <a:tailEnd/>
          </a:ln>
        </p:spPr>
      </p:pic>
      <p:sp>
        <p:nvSpPr>
          <p:cNvPr id="5" name="Rectangular Callout 4"/>
          <p:cNvSpPr/>
          <p:nvPr/>
        </p:nvSpPr>
        <p:spPr>
          <a:xfrm>
            <a:off x="5105400" y="2819400"/>
            <a:ext cx="2514600" cy="1447800"/>
          </a:xfrm>
          <a:prstGeom prst="wedgeRectCallout">
            <a:avLst>
              <a:gd name="adj1" fmla="val 45924"/>
              <a:gd name="adj2" fmla="val 95380"/>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One click away is the expression builder, giving you easy and unlimited ways to create the desired Golden Record order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sz="2800" dirty="0"/>
              <a:t>Setting up a simple Merge Purge project</a:t>
            </a:r>
          </a:p>
        </p:txBody>
      </p:sp>
      <p:sp>
        <p:nvSpPr>
          <p:cNvPr id="2" name="Slide Number Placeholder 1"/>
          <p:cNvSpPr>
            <a:spLocks noGrp="1"/>
          </p:cNvSpPr>
          <p:nvPr>
            <p:ph type="sldNum" sz="quarter" idx="12"/>
          </p:nvPr>
        </p:nvSpPr>
        <p:spPr/>
        <p:txBody>
          <a:bodyPr/>
          <a:lstStyle/>
          <a:p>
            <a:pPr>
              <a:defRPr/>
            </a:pPr>
            <a:fld id="{88362285-3E57-4A57-BD46-354740844E15}"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30</a:t>
            </a:fld>
            <a:endParaRPr lang="en-US"/>
          </a:p>
        </p:txBody>
      </p:sp>
      <p:pic>
        <p:nvPicPr>
          <p:cNvPr id="2051" name="Picture 3" descr="C:\Users\Tim\Desktop\SSIS_PPTX\options2_2.png"/>
          <p:cNvPicPr>
            <a:picLocks noChangeAspect="1" noChangeArrowheads="1"/>
          </p:cNvPicPr>
          <p:nvPr/>
        </p:nvPicPr>
        <p:blipFill>
          <a:blip r:embed="rId2" cstate="print"/>
          <a:srcRect/>
          <a:stretch>
            <a:fillRect/>
          </a:stretch>
        </p:blipFill>
        <p:spPr bwMode="auto">
          <a:xfrm>
            <a:off x="990600" y="975400"/>
            <a:ext cx="7086600" cy="5425814"/>
          </a:xfrm>
          <a:prstGeom prst="rect">
            <a:avLst/>
          </a:prstGeom>
          <a:noFill/>
        </p:spPr>
      </p:pic>
      <p:sp>
        <p:nvSpPr>
          <p:cNvPr id="7" name="Rectangular Callout 6"/>
          <p:cNvSpPr/>
          <p:nvPr/>
        </p:nvSpPr>
        <p:spPr>
          <a:xfrm>
            <a:off x="4038600" y="2362200"/>
            <a:ext cx="2514600" cy="1447800"/>
          </a:xfrm>
          <a:prstGeom prst="wedgeRectCallout">
            <a:avLst>
              <a:gd name="adj1" fmla="val -90872"/>
              <a:gd name="adj2" fmla="val -36199"/>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You can select to stream original source data to the output, or configure Advance Survivorship – field by field data priority or consolidation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31</a:t>
            </a:fld>
            <a:endParaRPr lang="en-US"/>
          </a:p>
        </p:txBody>
      </p:sp>
      <p:pic>
        <p:nvPicPr>
          <p:cNvPr id="3074" name="Picture 2" descr="C:\Users\Tim\Desktop\SSIS_PPTX\options2a.png"/>
          <p:cNvPicPr>
            <a:picLocks noChangeAspect="1" noChangeArrowheads="1"/>
          </p:cNvPicPr>
          <p:nvPr/>
        </p:nvPicPr>
        <p:blipFill>
          <a:blip r:embed="rId2" cstate="print"/>
          <a:srcRect/>
          <a:stretch>
            <a:fillRect/>
          </a:stretch>
        </p:blipFill>
        <p:spPr bwMode="auto">
          <a:xfrm>
            <a:off x="990600" y="978631"/>
            <a:ext cx="7084435" cy="5424157"/>
          </a:xfrm>
          <a:prstGeom prst="rect">
            <a:avLst/>
          </a:prstGeom>
          <a:noFill/>
        </p:spPr>
      </p:pic>
      <p:sp>
        <p:nvSpPr>
          <p:cNvPr id="7" name="Rectangular Callout 6"/>
          <p:cNvSpPr/>
          <p:nvPr/>
        </p:nvSpPr>
        <p:spPr>
          <a:xfrm>
            <a:off x="4038600" y="2362200"/>
            <a:ext cx="2514600" cy="1447800"/>
          </a:xfrm>
          <a:prstGeom prst="wedgeRectCallout">
            <a:avLst>
              <a:gd name="adj1" fmla="val -32160"/>
              <a:gd name="adj2" fmla="val 73669"/>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Each column can be individually configured to determined which piece of data from one of the matching records will be consolidated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32</a:t>
            </a:fld>
            <a:endParaRPr lang="en-US"/>
          </a:p>
        </p:txBody>
      </p:sp>
      <p:pic>
        <p:nvPicPr>
          <p:cNvPr id="4098" name="Picture 2" descr="C:\Users\Tim\Desktop\SSIS_PPTX\options2b.png"/>
          <p:cNvPicPr>
            <a:picLocks noChangeAspect="1" noChangeArrowheads="1"/>
          </p:cNvPicPr>
          <p:nvPr/>
        </p:nvPicPr>
        <p:blipFill>
          <a:blip r:embed="rId2" cstate="print"/>
          <a:srcRect/>
          <a:stretch>
            <a:fillRect/>
          </a:stretch>
        </p:blipFill>
        <p:spPr bwMode="auto">
          <a:xfrm>
            <a:off x="990600" y="978631"/>
            <a:ext cx="7084435" cy="5424157"/>
          </a:xfrm>
          <a:prstGeom prst="rect">
            <a:avLst/>
          </a:prstGeom>
          <a:noFill/>
        </p:spPr>
      </p:pic>
      <p:sp>
        <p:nvSpPr>
          <p:cNvPr id="5" name="Rectangular Callout 4"/>
          <p:cNvSpPr/>
          <p:nvPr/>
        </p:nvSpPr>
        <p:spPr>
          <a:xfrm>
            <a:off x="4038600" y="2362200"/>
            <a:ext cx="2514600" cy="1447800"/>
          </a:xfrm>
          <a:prstGeom prst="wedgeRectCallout">
            <a:avLst>
              <a:gd name="adj1" fmla="val -60190"/>
              <a:gd name="adj2" fmla="val 96038"/>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Select the method in which the consolidation will be determined…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33</a:t>
            </a:fld>
            <a:endParaRPr lang="en-US"/>
          </a:p>
        </p:txBody>
      </p:sp>
      <p:pic>
        <p:nvPicPr>
          <p:cNvPr id="8194" name="Picture 2" descr="C:\Users\Tim\Desktop\SSIS_PPTX\options3b.png"/>
          <p:cNvPicPr>
            <a:picLocks noChangeAspect="1" noChangeArrowheads="1"/>
          </p:cNvPicPr>
          <p:nvPr/>
        </p:nvPicPr>
        <p:blipFill>
          <a:blip r:embed="rId2" cstate="print"/>
          <a:srcRect/>
          <a:stretch>
            <a:fillRect/>
          </a:stretch>
        </p:blipFill>
        <p:spPr bwMode="auto">
          <a:xfrm>
            <a:off x="990600" y="976974"/>
            <a:ext cx="7086600" cy="5425814"/>
          </a:xfrm>
          <a:prstGeom prst="rect">
            <a:avLst/>
          </a:prstGeom>
          <a:noFill/>
        </p:spPr>
      </p:pic>
      <p:sp>
        <p:nvSpPr>
          <p:cNvPr id="5" name="Rectangular Callout 4"/>
          <p:cNvSpPr/>
          <p:nvPr/>
        </p:nvSpPr>
        <p:spPr>
          <a:xfrm>
            <a:off x="4038600" y="2362200"/>
            <a:ext cx="2514600" cy="1447800"/>
          </a:xfrm>
          <a:prstGeom prst="wedgeRectCallout">
            <a:avLst>
              <a:gd name="adj1" fmla="val 79204"/>
              <a:gd name="adj2" fmla="val 73012"/>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expression builder will help you create rules for data consolidation priority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34</a:t>
            </a:fld>
            <a:endParaRPr lang="en-US"/>
          </a:p>
        </p:txBody>
      </p:sp>
      <p:pic>
        <p:nvPicPr>
          <p:cNvPr id="9218" name="Picture 2" descr="C:\Users\Tim\Desktop\SSIS_PPTX\options4.png"/>
          <p:cNvPicPr>
            <a:picLocks noChangeAspect="1" noChangeArrowheads="1"/>
          </p:cNvPicPr>
          <p:nvPr/>
        </p:nvPicPr>
        <p:blipFill>
          <a:blip r:embed="rId2" cstate="print"/>
          <a:srcRect/>
          <a:stretch>
            <a:fillRect/>
          </a:stretch>
        </p:blipFill>
        <p:spPr bwMode="auto">
          <a:xfrm>
            <a:off x="975810" y="990600"/>
            <a:ext cx="7192379" cy="4706007"/>
          </a:xfrm>
          <a:prstGeom prst="rect">
            <a:avLst/>
          </a:prstGeom>
          <a:noFill/>
        </p:spPr>
      </p:pic>
      <p:sp>
        <p:nvSpPr>
          <p:cNvPr id="7" name="Rectangular Callout 6"/>
          <p:cNvSpPr/>
          <p:nvPr/>
        </p:nvSpPr>
        <p:spPr>
          <a:xfrm>
            <a:off x="4038600" y="2362200"/>
            <a:ext cx="2514600" cy="1447800"/>
          </a:xfrm>
          <a:prstGeom prst="wedgeRectCallout">
            <a:avLst>
              <a:gd name="adj1" fmla="val -66629"/>
              <a:gd name="adj2" fmla="val -23041"/>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Specify the source of data which you want consolidated into the Survivorship output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35</a:t>
            </a:fld>
            <a:endParaRPr lang="en-US"/>
          </a:p>
        </p:txBody>
      </p:sp>
      <p:pic>
        <p:nvPicPr>
          <p:cNvPr id="9218" name="Picture 2" descr="C:\Users\Tim\Desktop\SSIS_PPTX\options4.png"/>
          <p:cNvPicPr>
            <a:picLocks noChangeAspect="1" noChangeArrowheads="1"/>
          </p:cNvPicPr>
          <p:nvPr/>
        </p:nvPicPr>
        <p:blipFill>
          <a:blip r:embed="rId2" cstate="print"/>
          <a:srcRect/>
          <a:stretch>
            <a:fillRect/>
          </a:stretch>
        </p:blipFill>
        <p:spPr bwMode="auto">
          <a:xfrm>
            <a:off x="975810" y="990600"/>
            <a:ext cx="7192379" cy="4706007"/>
          </a:xfrm>
          <a:prstGeom prst="rect">
            <a:avLst/>
          </a:prstGeom>
          <a:noFill/>
        </p:spPr>
      </p:pic>
      <p:sp>
        <p:nvSpPr>
          <p:cNvPr id="7" name="Rectangular Callout 6"/>
          <p:cNvSpPr/>
          <p:nvPr/>
        </p:nvSpPr>
        <p:spPr>
          <a:xfrm>
            <a:off x="4038600" y="2362200"/>
            <a:ext cx="2514600" cy="1447800"/>
          </a:xfrm>
          <a:prstGeom prst="wedgeRectCallout">
            <a:avLst>
              <a:gd name="adj1" fmla="val -35947"/>
              <a:gd name="adj2" fmla="val 82222"/>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Once you’ve configured the data to be consolidated, configure the  order of priority for those values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36</a:t>
            </a:fld>
            <a:endParaRPr lang="en-US"/>
          </a:p>
        </p:txBody>
      </p:sp>
      <p:pic>
        <p:nvPicPr>
          <p:cNvPr id="13314" name="Picture 2"/>
          <p:cNvPicPr>
            <a:picLocks noChangeAspect="1" noChangeArrowheads="1"/>
          </p:cNvPicPr>
          <p:nvPr/>
        </p:nvPicPr>
        <p:blipFill>
          <a:blip r:embed="rId2" cstate="print"/>
          <a:srcRect/>
          <a:stretch>
            <a:fillRect/>
          </a:stretch>
        </p:blipFill>
        <p:spPr bwMode="auto">
          <a:xfrm>
            <a:off x="990600" y="914400"/>
            <a:ext cx="7173139" cy="5462588"/>
          </a:xfrm>
          <a:prstGeom prst="rect">
            <a:avLst/>
          </a:prstGeom>
          <a:noFill/>
          <a:ln w="9525">
            <a:noFill/>
            <a:miter lim="800000"/>
            <a:headEnd/>
            <a:tailEnd/>
          </a:ln>
        </p:spPr>
      </p:pic>
      <p:sp>
        <p:nvSpPr>
          <p:cNvPr id="5" name="Rectangular Callout 4"/>
          <p:cNvSpPr/>
          <p:nvPr/>
        </p:nvSpPr>
        <p:spPr>
          <a:xfrm>
            <a:off x="4267200" y="4267200"/>
            <a:ext cx="2514600" cy="1447800"/>
          </a:xfrm>
          <a:prstGeom prst="wedgeRectCallout">
            <a:avLst>
              <a:gd name="adj1" fmla="val -32916"/>
              <a:gd name="adj2" fmla="val -62515"/>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component gives you four available output pins to stream the results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990600" y="914400"/>
            <a:ext cx="7152018" cy="5486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37</a:t>
            </a:fld>
            <a:endParaRPr lang="en-US"/>
          </a:p>
        </p:txBody>
      </p:sp>
      <p:sp>
        <p:nvSpPr>
          <p:cNvPr id="5" name="Rectangular Callout 4"/>
          <p:cNvSpPr/>
          <p:nvPr/>
        </p:nvSpPr>
        <p:spPr>
          <a:xfrm>
            <a:off x="4267200" y="4267200"/>
            <a:ext cx="2514600" cy="1447800"/>
          </a:xfrm>
          <a:prstGeom prst="wedgeRectCallout">
            <a:avLst>
              <a:gd name="adj1" fmla="val 79205"/>
              <a:gd name="adj2" fmla="val -43436"/>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If you require more advanced output criteria than the basic Pre-Built Filters for output records and duplicates, select the builder button to create custom stream rules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38</a:t>
            </a:fld>
            <a:endParaRPr lang="en-US"/>
          </a:p>
        </p:txBody>
      </p:sp>
      <p:pic>
        <p:nvPicPr>
          <p:cNvPr id="15364" name="Picture 4"/>
          <p:cNvPicPr>
            <a:picLocks noChangeAspect="1" noChangeArrowheads="1"/>
          </p:cNvPicPr>
          <p:nvPr/>
        </p:nvPicPr>
        <p:blipFill>
          <a:blip r:embed="rId2" cstate="print"/>
          <a:srcRect/>
          <a:stretch>
            <a:fillRect/>
          </a:stretch>
        </p:blipFill>
        <p:spPr bwMode="auto">
          <a:xfrm>
            <a:off x="2319338" y="1738313"/>
            <a:ext cx="4505325" cy="3381375"/>
          </a:xfrm>
          <a:prstGeom prst="rect">
            <a:avLst/>
          </a:prstGeom>
          <a:noFill/>
          <a:ln w="9525">
            <a:noFill/>
            <a:miter lim="800000"/>
            <a:headEnd/>
            <a:tailEnd/>
          </a:ln>
        </p:spPr>
      </p:pic>
      <p:sp>
        <p:nvSpPr>
          <p:cNvPr id="6" name="Rectangular Callout 5"/>
          <p:cNvSpPr/>
          <p:nvPr/>
        </p:nvSpPr>
        <p:spPr>
          <a:xfrm>
            <a:off x="4267200" y="4267200"/>
            <a:ext cx="2514600" cy="1447800"/>
          </a:xfrm>
          <a:prstGeom prst="wedgeRectCallout">
            <a:avLst>
              <a:gd name="adj1" fmla="val -65113"/>
              <a:gd name="adj2" fmla="val -36199"/>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These custom rules can be used to create separate output streams for different output disposition, or matchcode combinations.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39</a:t>
            </a:fld>
            <a:endParaRPr lang="en-US"/>
          </a:p>
        </p:txBody>
      </p:sp>
      <p:sp>
        <p:nvSpPr>
          <p:cNvPr id="5" name="Title 1"/>
          <p:cNvSpPr>
            <a:spLocks noGrp="1"/>
          </p:cNvSpPr>
          <p:nvPr>
            <p:ph type="title"/>
          </p:nvPr>
        </p:nvSpPr>
        <p:spPr>
          <a:xfrm>
            <a:off x="304800" y="838200"/>
            <a:ext cx="7924800" cy="838200"/>
          </a:xfrm>
        </p:spPr>
        <p:txBody>
          <a:bodyPr/>
          <a:lstStyle/>
          <a:p>
            <a:r>
              <a:rPr lang="en-US" altLang="en-US" sz="2000" dirty="0"/>
              <a:t>Examples of Filter Expressions</a:t>
            </a:r>
          </a:p>
        </p:txBody>
      </p:sp>
      <p:sp>
        <p:nvSpPr>
          <p:cNvPr id="6" name="Content Placeholder 2"/>
          <p:cNvSpPr>
            <a:spLocks noGrp="1"/>
          </p:cNvSpPr>
          <p:nvPr>
            <p:ph idx="1"/>
          </p:nvPr>
        </p:nvSpPr>
        <p:spPr>
          <a:xfrm>
            <a:off x="304800" y="2133600"/>
            <a:ext cx="7924800" cy="3733800"/>
          </a:xfrm>
        </p:spPr>
        <p:txBody>
          <a:bodyPr/>
          <a:lstStyle/>
          <a:p>
            <a:r>
              <a:rPr lang="en-US" altLang="en-US" sz="1400" dirty="0"/>
              <a:t>[MS01] or [MS02]         A unique record or group winner – a common expression used</a:t>
            </a:r>
          </a:p>
          <a:p>
            <a:pPr marL="0" indent="0">
              <a:buNone/>
            </a:pPr>
            <a:r>
              <a:rPr lang="en-US" altLang="en-US" sz="1400" dirty="0"/>
              <a:t>                                                  to obtain a ‘clean’ output list.</a:t>
            </a:r>
          </a:p>
          <a:p>
            <a:endParaRPr lang="en-US" altLang="en-US" sz="1400" dirty="0"/>
          </a:p>
          <a:p>
            <a:r>
              <a:rPr lang="en-US" altLang="en-US" sz="1400" dirty="0"/>
              <a:t>[MS03] and [MS06]      A record which was found to be a duplicate because it matched</a:t>
            </a:r>
          </a:p>
          <a:p>
            <a:pPr marL="0" indent="0">
              <a:buNone/>
            </a:pPr>
            <a:r>
              <a:rPr lang="en-US" altLang="en-US" sz="1400" dirty="0"/>
              <a:t>                                                  on combination (rule) 1.</a:t>
            </a:r>
          </a:p>
          <a:p>
            <a:endParaRPr lang="en-US" altLang="en-US" sz="1400" dirty="0"/>
          </a:p>
          <a:p>
            <a:r>
              <a:rPr lang="en-US" altLang="en-US" sz="1400" dirty="0"/>
              <a:t>[MS01] and [MS03]      A unique record and a duplicate (!?!). This is a valid expression, </a:t>
            </a:r>
          </a:p>
          <a:p>
            <a:pPr marL="0" indent="0">
              <a:buNone/>
            </a:pPr>
            <a:r>
              <a:rPr lang="en-US" altLang="en-US" sz="1400" dirty="0"/>
              <a:t>                                                  but not logically possible. A record can not be both, so this would</a:t>
            </a:r>
          </a:p>
          <a:p>
            <a:pPr marL="0" indent="0">
              <a:buNone/>
            </a:pPr>
            <a:r>
              <a:rPr lang="en-US" altLang="en-US" sz="1400" dirty="0"/>
              <a:t>                                                  not send any records down the respective stream.</a:t>
            </a:r>
          </a:p>
          <a:p>
            <a:endParaRPr lang="en-US" altLang="en-US" sz="1400" dirty="0"/>
          </a:p>
          <a:p>
            <a:r>
              <a:rPr lang="en-US" altLang="en-US" sz="1400" dirty="0"/>
              <a:t>[MS04] and [MS08]      Records which were suppressed by rule number 3. Suppressed </a:t>
            </a:r>
          </a:p>
          <a:p>
            <a:pPr marL="0" indent="0">
              <a:buNone/>
            </a:pPr>
            <a:r>
              <a:rPr lang="en-US" altLang="en-US" sz="1400" dirty="0"/>
              <a:t>                                                  perhaps by name and email, or name and company, etc.</a:t>
            </a:r>
          </a:p>
          <a:p>
            <a:endParaRPr lang="en-US" altLang="en-US" sz="1400" dirty="0"/>
          </a:p>
          <a:p>
            <a:endParaRPr lang="en-US" altLang="en-US" sz="1400" dirty="0"/>
          </a:p>
        </p:txBody>
      </p:sp>
    </p:spTree>
    <p:extLst>
      <p:ext uri="{BB962C8B-B14F-4D97-AF65-F5344CB8AC3E}">
        <p14:creationId xmlns:p14="http://schemas.microsoft.com/office/powerpoint/2010/main" val="101005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362285-3E57-4A57-BD46-354740844E15}" type="slidenum">
              <a:rPr lang="en-US" smtClean="0"/>
              <a:pPr>
                <a:defRPr/>
              </a:pPr>
              <a:t>4</a:t>
            </a:fld>
            <a:endParaRPr lang="en-US"/>
          </a:p>
        </p:txBody>
      </p:sp>
      <p:sp>
        <p:nvSpPr>
          <p:cNvPr id="8" name="Title 1"/>
          <p:cNvSpPr>
            <a:spLocks noGrp="1"/>
          </p:cNvSpPr>
          <p:nvPr>
            <p:ph type="title"/>
          </p:nvPr>
        </p:nvSpPr>
        <p:spPr>
          <a:xfrm>
            <a:off x="304800" y="838200"/>
            <a:ext cx="7924800" cy="533400"/>
          </a:xfrm>
        </p:spPr>
        <p:txBody>
          <a:bodyPr/>
          <a:lstStyle/>
          <a:p>
            <a:r>
              <a:rPr lang="en-US" sz="2000" dirty="0"/>
              <a:t>From Visual Studio, create a new Integration Services project.</a:t>
            </a:r>
          </a:p>
        </p:txBody>
      </p:sp>
      <p:pic>
        <p:nvPicPr>
          <p:cNvPr id="9" name="Picture 2" descr="D:\projects\stuff_Training\MU_SSIS_PPT\01_newProject.png"/>
          <p:cNvPicPr>
            <a:picLocks noGrp="1" noChangeAspect="1" noChangeArrowheads="1"/>
          </p:cNvPicPr>
          <p:nvPr>
            <p:ph idx="1"/>
          </p:nvPr>
        </p:nvPicPr>
        <p:blipFill>
          <a:blip r:embed="rId2" cstate="print"/>
          <a:srcRect/>
          <a:stretch>
            <a:fillRect/>
          </a:stretch>
        </p:blipFill>
        <p:spPr>
          <a:xfrm>
            <a:off x="2133600" y="1600200"/>
            <a:ext cx="5280025" cy="4541838"/>
          </a:xfr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009181" y="957262"/>
            <a:ext cx="7162729" cy="51387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40</a:t>
            </a:fld>
            <a:endParaRPr lang="en-US"/>
          </a:p>
        </p:txBody>
      </p:sp>
      <p:sp>
        <p:nvSpPr>
          <p:cNvPr id="5" name="Rectangular Callout 4"/>
          <p:cNvSpPr/>
          <p:nvPr/>
        </p:nvSpPr>
        <p:spPr>
          <a:xfrm>
            <a:off x="4267200" y="3733800"/>
            <a:ext cx="4114800" cy="838200"/>
          </a:xfrm>
          <a:prstGeom prst="wedgeRectCallout">
            <a:avLst>
              <a:gd name="adj1" fmla="val -59789"/>
              <a:gd name="adj2" fmla="val 31983"/>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After saving the setup and processing, MatchUp determines which records are duplicates, and streams them to the configured output pin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009181" y="957262"/>
            <a:ext cx="7162729" cy="51387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41</a:t>
            </a:fld>
            <a:endParaRPr lang="en-US"/>
          </a:p>
        </p:txBody>
      </p:sp>
      <p:sp>
        <p:nvSpPr>
          <p:cNvPr id="5" name="Rectangular Callout 4"/>
          <p:cNvSpPr/>
          <p:nvPr/>
        </p:nvSpPr>
        <p:spPr>
          <a:xfrm>
            <a:off x="4267200" y="3733800"/>
            <a:ext cx="4114800" cy="838200"/>
          </a:xfrm>
          <a:prstGeom prst="wedgeRectCallout">
            <a:avLst>
              <a:gd name="adj1" fmla="val -57706"/>
              <a:gd name="adj2" fmla="val -45290"/>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output records are marked a distinct Result Code for unique records and group winners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009181" y="957262"/>
            <a:ext cx="7162729" cy="51387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42</a:t>
            </a:fld>
            <a:endParaRPr lang="en-US"/>
          </a:p>
        </p:txBody>
      </p:sp>
      <p:sp>
        <p:nvSpPr>
          <p:cNvPr id="5" name="Rectangular Callout 4"/>
          <p:cNvSpPr/>
          <p:nvPr/>
        </p:nvSpPr>
        <p:spPr>
          <a:xfrm>
            <a:off x="4267200" y="3733800"/>
            <a:ext cx="4114800" cy="838200"/>
          </a:xfrm>
          <a:prstGeom prst="wedgeRectCallout">
            <a:avLst>
              <a:gd name="adj1" fmla="val -32706"/>
              <a:gd name="adj2" fmla="val -69154"/>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 unique GROUP identifier makes it easy to locate records found to be matched, while the COUNT tells you how many records are in the group</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009181" y="957262"/>
            <a:ext cx="7162729" cy="51387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43</a:t>
            </a:fld>
            <a:endParaRPr lang="en-US"/>
          </a:p>
        </p:txBody>
      </p:sp>
      <p:sp>
        <p:nvSpPr>
          <p:cNvPr id="5" name="Rectangular Callout 4"/>
          <p:cNvSpPr/>
          <p:nvPr/>
        </p:nvSpPr>
        <p:spPr>
          <a:xfrm>
            <a:off x="4267200" y="3733800"/>
            <a:ext cx="4114800" cy="838200"/>
          </a:xfrm>
          <a:prstGeom prst="wedgeRectCallout">
            <a:avLst>
              <a:gd name="adj1" fmla="val 23081"/>
              <a:gd name="adj2" fmla="val -94154"/>
            </a:avLst>
          </a:prstGeom>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Our Golden Record selection determined which record was selected for output. Survivorship gathered the </a:t>
            </a:r>
            <a:r>
              <a:rPr lang="en-US" sz="1400" dirty="0" err="1">
                <a:solidFill>
                  <a:schemeClr val="tx1"/>
                </a:solidFill>
              </a:rPr>
              <a:t>Idents</a:t>
            </a:r>
            <a:r>
              <a:rPr lang="en-US" sz="1400" dirty="0">
                <a:solidFill>
                  <a:schemeClr val="tx1"/>
                </a:solidFill>
              </a:rPr>
              <a:t> for matching records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44</a:t>
            </a:fld>
            <a:endParaRPr lang="en-US"/>
          </a:p>
        </p:txBody>
      </p:sp>
      <p:sp>
        <p:nvSpPr>
          <p:cNvPr id="5" name="Rectangle 2"/>
          <p:cNvSpPr>
            <a:spLocks noGrp="1" noChangeArrowheads="1"/>
          </p:cNvSpPr>
          <p:nvPr>
            <p:ph idx="1"/>
          </p:nvPr>
        </p:nvSpPr>
        <p:spPr bwMode="auto">
          <a:xfrm>
            <a:off x="609600" y="1524000"/>
            <a:ext cx="7924800" cy="990600"/>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rPr>
              <a:t>Thank You for reading this presentation, we hope you found it informative!.</a:t>
            </a:r>
          </a:p>
        </p:txBody>
      </p:sp>
      <p:graphicFrame>
        <p:nvGraphicFramePr>
          <p:cNvPr id="6" name="Table 5"/>
          <p:cNvGraphicFramePr>
            <a:graphicFrameLocks noGrp="1"/>
          </p:cNvGraphicFramePr>
          <p:nvPr/>
        </p:nvGraphicFramePr>
        <p:xfrm>
          <a:off x="1524000" y="4156075"/>
          <a:ext cx="6096000" cy="1558926"/>
        </p:xfrm>
        <a:graphic>
          <a:graphicData uri="http://schemas.openxmlformats.org/drawingml/2006/table">
            <a:tbl>
              <a:tblPr>
                <a:effectLst>
                  <a:outerShdw blurRad="444500" dist="50800" dir="5400000" algn="ctr" rotWithShape="0">
                    <a:srgbClr val="000000">
                      <a:alpha val="90000"/>
                    </a:srgbClr>
                  </a:outerShdw>
                </a:effectLst>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988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Arial" charset="0"/>
                        </a:rPr>
                        <a:t>Technical Information</a:t>
                      </a:r>
                    </a:p>
                  </a:txBody>
                  <a:tcPr marT="45665" marB="4566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a:gsLst>
                        <a:gs pos="0">
                          <a:schemeClr val="accent1">
                            <a:tint val="66000"/>
                            <a:satMod val="160000"/>
                            <a:alpha val="79000"/>
                          </a:schemeClr>
                        </a:gs>
                        <a:gs pos="50000">
                          <a:schemeClr val="accent1">
                            <a:tint val="44500"/>
                            <a:satMod val="160000"/>
                          </a:schemeClr>
                        </a:gs>
                        <a:gs pos="100000">
                          <a:schemeClr val="accent1">
                            <a:tint val="23500"/>
                            <a:satMod val="160000"/>
                          </a:schemeClr>
                        </a:gs>
                      </a:gsLst>
                      <a:lin ang="5400000" scaled="0"/>
                    </a:gra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FF"/>
                          </a:solidFill>
                          <a:effectLst/>
                          <a:latin typeface="Arial" charset="0"/>
                        </a:rPr>
                        <a:t>Sales Questions:</a:t>
                      </a:r>
                    </a:p>
                  </a:txBody>
                  <a:tcPr marT="45665" marB="4566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gradFill>
                      <a:gsLst>
                        <a:gs pos="0">
                          <a:schemeClr val="accent1">
                            <a:tint val="66000"/>
                            <a:satMod val="160000"/>
                            <a:alpha val="79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1189038">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00004D"/>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4D"/>
                          </a:solidFill>
                          <a:effectLst/>
                          <a:latin typeface="Arial" charset="0"/>
                        </a:rPr>
                        <a:t>Technical Support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4D"/>
                          </a:solidFill>
                          <a:effectLst/>
                          <a:latin typeface="Arial" charset="0"/>
                        </a:rPr>
                        <a:t>Melissa Data Corp.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4D"/>
                          </a:solidFill>
                          <a:effectLst/>
                          <a:latin typeface="Arial" charset="0"/>
                        </a:rPr>
                        <a:t>tech@MelissaData.com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4D"/>
                          </a:solidFill>
                          <a:effectLst/>
                          <a:latin typeface="Arial" charset="0"/>
                        </a:rPr>
                        <a:t>1-800-635-4772, opt #4  </a:t>
                      </a:r>
                    </a:p>
                  </a:txBody>
                  <a:tcPr marT="45665" marB="4566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a:gsLst>
                        <a:gs pos="0">
                          <a:schemeClr val="accent1">
                            <a:tint val="66000"/>
                            <a:satMod val="160000"/>
                            <a:alpha val="79000"/>
                          </a:schemeClr>
                        </a:gs>
                        <a:gs pos="50000">
                          <a:schemeClr val="accent1">
                            <a:tint val="44500"/>
                            <a:satMod val="160000"/>
                          </a:schemeClr>
                        </a:gs>
                        <a:gs pos="100000">
                          <a:schemeClr val="accent1">
                            <a:tint val="23500"/>
                            <a:satMod val="160000"/>
                          </a:schemeClr>
                        </a:gs>
                      </a:gsLst>
                      <a:lin ang="5400000" scaled="0"/>
                    </a:grad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004D"/>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4D"/>
                          </a:solidFill>
                          <a:effectLst/>
                          <a:latin typeface="Arial" charset="0"/>
                        </a:rPr>
                        <a:t>Sales </a:t>
                      </a:r>
                      <a:r>
                        <a:rPr kumimoji="0" lang="en-US" sz="1200" b="1" i="0" u="none" strike="noStrike" cap="none" normalizeH="0" baseline="0" dirty="0">
                          <a:ln>
                            <a:noFill/>
                          </a:ln>
                          <a:solidFill>
                            <a:srgbClr val="00004D"/>
                          </a:solidFill>
                          <a:effectLst/>
                          <a:latin typeface="Arial" charset="0"/>
                        </a:rPr>
                        <a:t>Department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4D"/>
                          </a:solidFill>
                          <a:effectLst/>
                          <a:latin typeface="Arial" charset="0"/>
                        </a:rPr>
                        <a:t>Melissa Data Corp.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rPr>
                        <a:t>salesdepartment@MelissaData.com</a:t>
                      </a:r>
                      <a:r>
                        <a:rPr kumimoji="0" lang="en-US" sz="1200" b="1" i="0" u="none" strike="noStrike" cap="none" normalizeH="0" baseline="0" dirty="0">
                          <a:ln>
                            <a:noFill/>
                          </a:ln>
                          <a:solidFill>
                            <a:srgbClr val="00004D"/>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4D"/>
                          </a:solidFill>
                          <a:effectLst/>
                          <a:latin typeface="Arial" charset="0"/>
                        </a:rPr>
                        <a:t>(800) 635-4772 x187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4D"/>
                        </a:solidFill>
                        <a:effectLst/>
                        <a:latin typeface="Arial" charset="0"/>
                      </a:endParaRPr>
                    </a:p>
                  </a:txBody>
                  <a:tcPr marT="45665" marB="4566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gradFill>
                      <a:gsLst>
                        <a:gs pos="0">
                          <a:schemeClr val="accent1">
                            <a:tint val="66000"/>
                            <a:satMod val="160000"/>
                            <a:alpha val="79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bl>
          </a:graphicData>
        </a:graphic>
      </p:graphicFrame>
      <p:sp>
        <p:nvSpPr>
          <p:cNvPr id="7" name="Title 1"/>
          <p:cNvSpPr>
            <a:spLocks noGrp="1"/>
          </p:cNvSpPr>
          <p:nvPr>
            <p:ph type="title"/>
          </p:nvPr>
        </p:nvSpPr>
        <p:spPr bwMode="auto">
          <a:xfrm>
            <a:off x="1600200" y="2895600"/>
            <a:ext cx="6019800" cy="83820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ysClr val="windowText" lastClr="000000"/>
                </a:solidFill>
                <a:effectLst/>
                <a:uLnTx/>
                <a:uFillTx/>
              </a:rPr>
              <a:t>Questions?</a:t>
            </a:r>
          </a:p>
        </p:txBody>
      </p:sp>
    </p:spTree>
    <p:extLst>
      <p:ext uri="{BB962C8B-B14F-4D97-AF65-F5344CB8AC3E}">
        <p14:creationId xmlns:p14="http://schemas.microsoft.com/office/powerpoint/2010/main" val="2764398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lstStyle/>
          <a:p>
            <a:r>
              <a:rPr lang="en-US" dirty="0">
                <a:hlinkClick r:id="rId2"/>
              </a:rPr>
              <a:t>Melissa Data Wiki</a:t>
            </a:r>
            <a:endParaRPr lang="en-US" dirty="0"/>
          </a:p>
          <a:p>
            <a:endParaRPr lang="en-US" dirty="0"/>
          </a:p>
          <a:p>
            <a:r>
              <a:rPr lang="en-US" dirty="0"/>
              <a:t>MatchUp_Overview.pptx</a:t>
            </a:r>
          </a:p>
          <a:p>
            <a:r>
              <a:rPr lang="en-US" dirty="0"/>
              <a:t>MatchcodeEditor_Overview.pptx</a:t>
            </a:r>
          </a:p>
          <a:p>
            <a:r>
              <a:rPr lang="en-US" dirty="0"/>
              <a:t>InefficientMatchcode_Analysis.pptx</a:t>
            </a:r>
          </a:p>
          <a:p>
            <a:r>
              <a:rPr lang="en-US" dirty="0"/>
              <a:t>EditingMatchcodes.pptx (coming soon)</a:t>
            </a:r>
          </a:p>
          <a:p>
            <a:endParaRPr lang="en-US" dirty="0"/>
          </a:p>
        </p:txBody>
      </p:sp>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45</a:t>
            </a:fld>
            <a:endParaRPr lang="en-US"/>
          </a:p>
        </p:txBody>
      </p:sp>
    </p:spTree>
    <p:extLst>
      <p:ext uri="{BB962C8B-B14F-4D97-AF65-F5344CB8AC3E}">
        <p14:creationId xmlns:p14="http://schemas.microsoft.com/office/powerpoint/2010/main" val="4290199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0"/>
            <a:ext cx="8229600" cy="1143000"/>
          </a:xfrm>
        </p:spPr>
        <p:txBody>
          <a:bodyPr>
            <a:normAutofit/>
          </a:bodyPr>
          <a:lstStyle/>
          <a:p>
            <a:pPr>
              <a:defRPr/>
            </a:pPr>
            <a:r>
              <a:rPr lang="en-US" sz="5400" dirty="0">
                <a:latin typeface="Arial" charset="0"/>
              </a:rPr>
              <a:t>Thank You !</a:t>
            </a:r>
          </a:p>
        </p:txBody>
      </p:sp>
      <p:pic>
        <p:nvPicPr>
          <p:cNvPr id="3" name="Picture 2"/>
          <p:cNvPicPr>
            <a:picLocks noChangeAspect="1" noChangeArrowheads="1"/>
          </p:cNvPicPr>
          <p:nvPr/>
        </p:nvPicPr>
        <p:blipFill>
          <a:blip r:embed="rId2" cstate="print">
            <a:grayscl/>
          </a:blip>
          <a:srcRect/>
          <a:stretch>
            <a:fillRect/>
          </a:stretch>
        </p:blipFill>
        <p:spPr bwMode="auto">
          <a:xfrm>
            <a:off x="1143000" y="1600200"/>
            <a:ext cx="1371600" cy="13716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grayscl/>
          </a:blip>
          <a:srcRect/>
          <a:stretch>
            <a:fillRect/>
          </a:stretch>
        </p:blipFill>
        <p:spPr bwMode="auto">
          <a:xfrm>
            <a:off x="2438400" y="1676400"/>
            <a:ext cx="1295400" cy="1295400"/>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grayscl/>
          </a:blip>
          <a:srcRect/>
          <a:stretch>
            <a:fillRect/>
          </a:stretch>
        </p:blipFill>
        <p:spPr bwMode="auto">
          <a:xfrm>
            <a:off x="3886200" y="1752600"/>
            <a:ext cx="1219200" cy="1219200"/>
          </a:xfrm>
          <a:prstGeom prst="rect">
            <a:avLst/>
          </a:prstGeom>
          <a:noFill/>
          <a:ln w="9525">
            <a:noFill/>
            <a:miter lim="800000"/>
            <a:headEnd/>
            <a:tailEnd/>
          </a:ln>
          <a:effectLst/>
        </p:spPr>
      </p:pic>
      <p:pic>
        <p:nvPicPr>
          <p:cNvPr id="6" name="Picture 5"/>
          <p:cNvPicPr>
            <a:picLocks noChangeAspect="1" noChangeArrowheads="1"/>
          </p:cNvPicPr>
          <p:nvPr/>
        </p:nvPicPr>
        <p:blipFill>
          <a:blip r:embed="rId5" cstate="print">
            <a:grayscl/>
          </a:blip>
          <a:srcRect/>
          <a:stretch>
            <a:fillRect/>
          </a:stretch>
        </p:blipFill>
        <p:spPr bwMode="auto">
          <a:xfrm>
            <a:off x="5181600" y="1752600"/>
            <a:ext cx="1219200" cy="1219200"/>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grayscl/>
          </a:blip>
          <a:srcRect/>
          <a:stretch>
            <a:fillRect/>
          </a:stretch>
        </p:blipFill>
        <p:spPr bwMode="auto">
          <a:xfrm>
            <a:off x="6553200" y="1676400"/>
            <a:ext cx="1295400" cy="1295400"/>
          </a:xfrm>
          <a:prstGeom prst="rect">
            <a:avLst/>
          </a:prstGeom>
          <a:noFill/>
          <a:ln w="9525">
            <a:noFill/>
            <a:miter lim="800000"/>
            <a:headEnd/>
            <a:tailEnd/>
          </a:ln>
          <a:effectLst/>
        </p:spPr>
      </p:pic>
      <p:pic>
        <p:nvPicPr>
          <p:cNvPr id="8" name="Picture 6" descr="C:\Users\Tim\AppData\Local\Microsoft\Windows\Temporary Internet Files\Content.IE5\WDHPQWXJ\MC900441310[1].png"/>
          <p:cNvPicPr>
            <a:picLocks noChangeAspect="1" noChangeArrowheads="1"/>
          </p:cNvPicPr>
          <p:nvPr/>
        </p:nvPicPr>
        <p:blipFill>
          <a:blip r:embed="rId6" cstate="print"/>
          <a:srcRect/>
          <a:stretch>
            <a:fillRect/>
          </a:stretch>
        </p:blipFill>
        <p:spPr bwMode="auto">
          <a:xfrm>
            <a:off x="2743200" y="2057400"/>
            <a:ext cx="914400" cy="914400"/>
          </a:xfrm>
          <a:prstGeom prst="rect">
            <a:avLst/>
          </a:prstGeom>
          <a:noFill/>
        </p:spPr>
      </p:pic>
      <p:pic>
        <p:nvPicPr>
          <p:cNvPr id="9" name="Picture 6" descr="C:\Users\Tim\AppData\Local\Microsoft\Windows\Temporary Internet Files\Content.IE5\WDHPQWXJ\MC900441310[1].png"/>
          <p:cNvPicPr>
            <a:picLocks noChangeAspect="1" noChangeArrowheads="1"/>
          </p:cNvPicPr>
          <p:nvPr/>
        </p:nvPicPr>
        <p:blipFill>
          <a:blip r:embed="rId6" cstate="print"/>
          <a:srcRect/>
          <a:stretch>
            <a:fillRect/>
          </a:stretch>
        </p:blipFill>
        <p:spPr bwMode="auto">
          <a:xfrm>
            <a:off x="6858000" y="2057400"/>
            <a:ext cx="914400" cy="914400"/>
          </a:xfrm>
          <a:prstGeom prst="rect">
            <a:avLst/>
          </a:prstGeom>
          <a:noFill/>
        </p:spPr>
      </p:pic>
      <p:pic>
        <p:nvPicPr>
          <p:cNvPr id="10" name="Picture 9"/>
          <p:cNvPicPr>
            <a:picLocks noChangeAspect="1" noChangeArrowheads="1"/>
          </p:cNvPicPr>
          <p:nvPr/>
        </p:nvPicPr>
        <p:blipFill>
          <a:blip r:embed="rId5" cstate="print">
            <a:grayscl/>
          </a:blip>
          <a:srcRect/>
          <a:stretch>
            <a:fillRect/>
          </a:stretch>
        </p:blipFill>
        <p:spPr bwMode="auto">
          <a:xfrm flipH="1">
            <a:off x="4953000" y="1752600"/>
            <a:ext cx="1219200" cy="1219200"/>
          </a:xfrm>
          <a:prstGeom prst="rect">
            <a:avLst/>
          </a:prstGeom>
          <a:noFill/>
          <a:ln w="9525">
            <a:noFill/>
            <a:miter lim="800000"/>
            <a:headEnd/>
            <a:tailEnd/>
          </a:ln>
          <a:effectLst/>
        </p:spPr>
      </p:pic>
      <p:sp>
        <p:nvSpPr>
          <p:cNvPr id="11" name="Slide Number Placeholder 10"/>
          <p:cNvSpPr>
            <a:spLocks noGrp="1"/>
          </p:cNvSpPr>
          <p:nvPr>
            <p:ph type="sldNum" sz="quarter" idx="12"/>
          </p:nvPr>
        </p:nvSpPr>
        <p:spPr>
          <a:xfrm>
            <a:off x="6553200" y="6400800"/>
            <a:ext cx="2133600" cy="365125"/>
          </a:xfrm>
        </p:spPr>
        <p:txBody>
          <a:bodyPr/>
          <a:lstStyle/>
          <a:p>
            <a:fld id="{22B495E3-6885-4F56-B6B8-49D6911A39E8}" type="slidenum">
              <a:rPr lang="en-US" smtClean="0"/>
              <a:pPr/>
              <a:t>46</a:t>
            </a:fld>
            <a:endParaRPr lang="en-US" dirty="0"/>
          </a:p>
        </p:txBody>
      </p:sp>
      <p:pic>
        <p:nvPicPr>
          <p:cNvPr id="12" name="Picture 3" descr="MD-logo-color-tag-low"/>
          <p:cNvPicPr>
            <a:picLocks noChangeAspect="1" noChangeArrowheads="1"/>
          </p:cNvPicPr>
          <p:nvPr/>
        </p:nvPicPr>
        <p:blipFill>
          <a:blip r:embed="rId7" cstate="print"/>
          <a:srcRect/>
          <a:stretch>
            <a:fillRect/>
          </a:stretch>
        </p:blipFill>
        <p:spPr bwMode="auto">
          <a:xfrm>
            <a:off x="3222625" y="5410200"/>
            <a:ext cx="2797175"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8362285-3E57-4A57-BD46-354740844E15}" type="slidenum">
              <a:rPr lang="en-US" smtClean="0"/>
              <a:pPr>
                <a:defRPr/>
              </a:pPr>
              <a:t>5</a:t>
            </a:fld>
            <a:endParaRPr lang="en-US"/>
          </a:p>
        </p:txBody>
      </p:sp>
      <p:sp>
        <p:nvSpPr>
          <p:cNvPr id="6" name="Title 1"/>
          <p:cNvSpPr>
            <a:spLocks noGrp="1"/>
          </p:cNvSpPr>
          <p:nvPr>
            <p:ph type="title"/>
          </p:nvPr>
        </p:nvSpPr>
        <p:spPr>
          <a:xfrm>
            <a:off x="304800" y="762000"/>
            <a:ext cx="7924800" cy="838200"/>
          </a:xfrm>
        </p:spPr>
        <p:txBody>
          <a:bodyPr/>
          <a:lstStyle/>
          <a:p>
            <a:r>
              <a:rPr lang="en-US" sz="2000" dirty="0"/>
              <a:t>On the Control Flow tab, drag a Data Flow Task from the Toolbox onto the palette.</a:t>
            </a:r>
          </a:p>
        </p:txBody>
      </p:sp>
      <p:pic>
        <p:nvPicPr>
          <p:cNvPr id="8" name="Picture 2" descr="D:\projects\stuff_Training\MU_SSIS_PPT\02_dataFlow.png"/>
          <p:cNvPicPr>
            <a:picLocks noChangeAspect="1" noChangeArrowheads="1"/>
          </p:cNvPicPr>
          <p:nvPr/>
        </p:nvPicPr>
        <p:blipFill>
          <a:blip r:embed="rId2" cstate="print"/>
          <a:srcRect/>
          <a:stretch>
            <a:fillRect/>
          </a:stretch>
        </p:blipFill>
        <p:spPr bwMode="auto">
          <a:xfrm>
            <a:off x="933450" y="1600200"/>
            <a:ext cx="7086600" cy="4413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6</a:t>
            </a:fld>
            <a:endParaRPr lang="en-US"/>
          </a:p>
        </p:txBody>
      </p:sp>
      <p:sp>
        <p:nvSpPr>
          <p:cNvPr id="3" name="Title 1"/>
          <p:cNvSpPr>
            <a:spLocks noGrp="1"/>
          </p:cNvSpPr>
          <p:nvPr>
            <p:ph type="title"/>
          </p:nvPr>
        </p:nvSpPr>
        <p:spPr>
          <a:xfrm>
            <a:off x="304800" y="838200"/>
            <a:ext cx="7924800" cy="457200"/>
          </a:xfrm>
        </p:spPr>
        <p:txBody>
          <a:bodyPr/>
          <a:lstStyle/>
          <a:p>
            <a:r>
              <a:rPr lang="en-US" sz="2000" dirty="0"/>
              <a:t>Click the Data Flow tab and select a Data Flow Source</a:t>
            </a:r>
          </a:p>
        </p:txBody>
      </p:sp>
      <p:pic>
        <p:nvPicPr>
          <p:cNvPr id="5" name="Picture 2" descr="D:\projects\stuff_Training\MU_SSIS_PPT\03_dataFlow.png"/>
          <p:cNvPicPr>
            <a:picLocks noChangeAspect="1" noChangeArrowheads="1"/>
          </p:cNvPicPr>
          <p:nvPr/>
        </p:nvPicPr>
        <p:blipFill>
          <a:blip r:embed="rId2" cstate="print"/>
          <a:srcRect/>
          <a:stretch>
            <a:fillRect/>
          </a:stretch>
        </p:blipFill>
        <p:spPr bwMode="auto">
          <a:xfrm>
            <a:off x="914400" y="1600199"/>
            <a:ext cx="6629400" cy="442607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7</a:t>
            </a:fld>
            <a:endParaRPr lang="en-US"/>
          </a:p>
        </p:txBody>
      </p:sp>
      <p:sp>
        <p:nvSpPr>
          <p:cNvPr id="3" name="Title 1"/>
          <p:cNvSpPr>
            <a:spLocks noGrp="1"/>
          </p:cNvSpPr>
          <p:nvPr>
            <p:ph type="title"/>
          </p:nvPr>
        </p:nvSpPr>
        <p:spPr>
          <a:xfrm>
            <a:off x="2286000" y="685800"/>
            <a:ext cx="4191000" cy="533400"/>
          </a:xfrm>
        </p:spPr>
        <p:txBody>
          <a:bodyPr/>
          <a:lstStyle/>
          <a:p>
            <a:r>
              <a:rPr lang="en-US" sz="2000" dirty="0"/>
              <a:t>Configure the data source</a:t>
            </a:r>
          </a:p>
        </p:txBody>
      </p:sp>
      <p:pic>
        <p:nvPicPr>
          <p:cNvPr id="5" name="Picture 2" descr="D:\projects\stuff_Training\MU_SSIS_PPT\04_source.png"/>
          <p:cNvPicPr>
            <a:picLocks noChangeAspect="1" noChangeArrowheads="1"/>
          </p:cNvPicPr>
          <p:nvPr/>
        </p:nvPicPr>
        <p:blipFill>
          <a:blip r:embed="rId2" cstate="print"/>
          <a:srcRect/>
          <a:stretch>
            <a:fillRect/>
          </a:stretch>
        </p:blipFill>
        <p:spPr bwMode="auto">
          <a:xfrm>
            <a:off x="1828800" y="1295400"/>
            <a:ext cx="5410200" cy="4876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8</a:t>
            </a:fld>
            <a:endParaRPr lang="en-US"/>
          </a:p>
        </p:txBody>
      </p:sp>
      <p:sp>
        <p:nvSpPr>
          <p:cNvPr id="3" name="Title 1"/>
          <p:cNvSpPr>
            <a:spLocks noGrp="1"/>
          </p:cNvSpPr>
          <p:nvPr>
            <p:ph type="title"/>
          </p:nvPr>
        </p:nvSpPr>
        <p:spPr>
          <a:xfrm>
            <a:off x="304800" y="685800"/>
            <a:ext cx="7924800" cy="685800"/>
          </a:xfrm>
        </p:spPr>
        <p:txBody>
          <a:bodyPr/>
          <a:lstStyle/>
          <a:p>
            <a:r>
              <a:rPr lang="en-US" sz="1800" dirty="0"/>
              <a:t>From the Toolbox, select the MatchUP Component and drag it onto the palette. Connect the Source output pin to the MatchUP Component.</a:t>
            </a:r>
          </a:p>
        </p:txBody>
      </p:sp>
      <p:pic>
        <p:nvPicPr>
          <p:cNvPr id="5" name="Picture 5" descr="D:\projects\stuff_Training\MU_SSIS_PPT\10_addComponent.png"/>
          <p:cNvPicPr>
            <a:picLocks noChangeAspect="1" noChangeArrowheads="1"/>
          </p:cNvPicPr>
          <p:nvPr/>
        </p:nvPicPr>
        <p:blipFill>
          <a:blip r:embed="rId2" cstate="print"/>
          <a:srcRect/>
          <a:stretch>
            <a:fillRect/>
          </a:stretch>
        </p:blipFill>
        <p:spPr bwMode="auto">
          <a:xfrm>
            <a:off x="895350" y="1600200"/>
            <a:ext cx="6953250" cy="44577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B6A8B7-D437-4DF2-AC56-06D9168FB730}" type="slidenum">
              <a:rPr lang="en-US" smtClean="0"/>
              <a:pPr>
                <a:defRPr/>
              </a:pPr>
              <a:t>9</a:t>
            </a:fld>
            <a:endParaRPr lang="en-US"/>
          </a:p>
        </p:txBody>
      </p:sp>
      <p:sp>
        <p:nvSpPr>
          <p:cNvPr id="3" name="Title 1"/>
          <p:cNvSpPr>
            <a:spLocks noGrp="1"/>
          </p:cNvSpPr>
          <p:nvPr>
            <p:ph type="title"/>
          </p:nvPr>
        </p:nvSpPr>
        <p:spPr>
          <a:xfrm>
            <a:off x="304800" y="838200"/>
            <a:ext cx="7924800" cy="838200"/>
          </a:xfrm>
        </p:spPr>
        <p:txBody>
          <a:bodyPr/>
          <a:lstStyle/>
          <a:p>
            <a:r>
              <a:rPr lang="en-US" sz="2000" dirty="0"/>
              <a:t>For a single table, choose MatchUP source Input</a:t>
            </a:r>
          </a:p>
        </p:txBody>
      </p:sp>
      <p:pic>
        <p:nvPicPr>
          <p:cNvPr id="5" name="Picture 2" descr="D:\projects\stuff_Training\MU_SSIS_PPT\05_connectSource.png"/>
          <p:cNvPicPr>
            <a:picLocks noChangeAspect="1" noChangeArrowheads="1"/>
          </p:cNvPicPr>
          <p:nvPr/>
        </p:nvPicPr>
        <p:blipFill>
          <a:blip r:embed="rId2" cstate="print"/>
          <a:srcRect/>
          <a:stretch>
            <a:fillRect/>
          </a:stretch>
        </p:blipFill>
        <p:spPr bwMode="auto">
          <a:xfrm>
            <a:off x="1828800" y="1600200"/>
            <a:ext cx="5334000" cy="29146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3_01140804">
  <a:themeElements>
    <a:clrScheme name="3_01140804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3_0114080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rgbClr val="000000"/>
          </a:buClr>
          <a:buSzPct val="50000"/>
          <a:buFontTx/>
          <a:buNone/>
          <a:tabLst/>
          <a:defRPr kumimoji="1" lang="en-US" sz="4000" b="0" i="0" u="none" strike="noStrike" cap="none" normalizeH="0" baseline="0" smtClean="0">
            <a:ln>
              <a:noFill/>
            </a:ln>
            <a:solidFill>
              <a:schemeClr val="tx2"/>
            </a:solidFill>
            <a:effectLst/>
            <a:latin typeface="Swis721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rgbClr val="000000"/>
          </a:buClr>
          <a:buSzPct val="50000"/>
          <a:buFontTx/>
          <a:buNone/>
          <a:tabLst/>
          <a:defRPr kumimoji="1" lang="en-US" sz="4000" b="0" i="0" u="none" strike="noStrike" cap="none" normalizeH="0" baseline="0" smtClean="0">
            <a:ln>
              <a:noFill/>
            </a:ln>
            <a:solidFill>
              <a:schemeClr val="tx2"/>
            </a:solidFill>
            <a:effectLst/>
            <a:latin typeface="Swis721 BT" pitchFamily="34" charset="0"/>
          </a:defRPr>
        </a:defPPr>
      </a:lstStyle>
    </a:lnDef>
  </a:objectDefaults>
  <a:extraClrSchemeLst>
    <a:extraClrScheme>
      <a:clrScheme name="3_01140804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rgbClr val="000000"/>
          </a:buClr>
          <a:buSzPct val="50000"/>
          <a:buFontTx/>
          <a:buNone/>
          <a:tabLst/>
          <a:defRPr kumimoji="1" lang="en-US" sz="4000" b="0" i="0" u="none" strike="noStrike" cap="none" normalizeH="0" baseline="0" smtClean="0">
            <a:ln>
              <a:noFill/>
            </a:ln>
            <a:solidFill>
              <a:schemeClr val="tx2"/>
            </a:solidFill>
            <a:effectLst/>
            <a:latin typeface="Swis721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rgbClr val="000000"/>
          </a:buClr>
          <a:buSzPct val="50000"/>
          <a:buFontTx/>
          <a:buNone/>
          <a:tabLst/>
          <a:defRPr kumimoji="1" lang="en-US" sz="4000" b="0" i="0" u="none" strike="noStrike" cap="none" normalizeH="0" baseline="0" smtClean="0">
            <a:ln>
              <a:noFill/>
            </a:ln>
            <a:solidFill>
              <a:schemeClr val="tx2"/>
            </a:solidFill>
            <a:effectLst/>
            <a:latin typeface="Swis721 BT"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rgbClr val="000000"/>
          </a:buClr>
          <a:buSzPct val="50000"/>
          <a:buFontTx/>
          <a:buNone/>
          <a:tabLst/>
          <a:defRPr kumimoji="1" lang="en-US" sz="4000" b="0" i="0" u="none" strike="noStrike" cap="none" normalizeH="0" baseline="0" smtClean="0">
            <a:ln>
              <a:noFill/>
            </a:ln>
            <a:solidFill>
              <a:schemeClr val="tx2"/>
            </a:solidFill>
            <a:effectLst/>
            <a:latin typeface="Swis721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rgbClr val="000000"/>
          </a:buClr>
          <a:buSzPct val="50000"/>
          <a:buFontTx/>
          <a:buNone/>
          <a:tabLst/>
          <a:defRPr kumimoji="1" lang="en-US" sz="4000" b="0" i="0" u="none" strike="noStrike" cap="none" normalizeH="0" baseline="0" smtClean="0">
            <a:ln>
              <a:noFill/>
            </a:ln>
            <a:solidFill>
              <a:schemeClr val="tx2"/>
            </a:solidFill>
            <a:effectLst/>
            <a:latin typeface="Swis721 BT"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rgbClr val="000000"/>
          </a:buClr>
          <a:buSzPct val="50000"/>
          <a:buFontTx/>
          <a:buNone/>
          <a:tabLst/>
          <a:defRPr kumimoji="1" lang="en-US" sz="4000" b="0" i="0" u="none" strike="noStrike" cap="none" normalizeH="0" baseline="0" smtClean="0">
            <a:ln>
              <a:noFill/>
            </a:ln>
            <a:solidFill>
              <a:schemeClr val="tx2"/>
            </a:solidFill>
            <a:effectLst/>
            <a:latin typeface="Swis721 B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0" fontAlgn="base" latinLnBrk="0" hangingPunct="0">
          <a:lnSpc>
            <a:spcPct val="100000"/>
          </a:lnSpc>
          <a:spcBef>
            <a:spcPct val="20000"/>
          </a:spcBef>
          <a:spcAft>
            <a:spcPct val="0"/>
          </a:spcAft>
          <a:buClr>
            <a:srgbClr val="000000"/>
          </a:buClr>
          <a:buSzPct val="50000"/>
          <a:buFontTx/>
          <a:buNone/>
          <a:tabLst/>
          <a:defRPr kumimoji="1" lang="en-US" sz="4000" b="0" i="0" u="none" strike="noStrike" cap="none" normalizeH="0" baseline="0" smtClean="0">
            <a:ln>
              <a:noFill/>
            </a:ln>
            <a:solidFill>
              <a:schemeClr val="tx2"/>
            </a:solidFill>
            <a:effectLst/>
            <a:latin typeface="Swis721 BT"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msMelissa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75000"/>
            </a:schemeClr>
          </a:solidFill>
        </a:ln>
        <a:effectLst>
          <a:outerShdw blurRad="317500" dist="50800" dir="5400000" algn="ctr" rotWithShape="0">
            <a:srgbClr val="000000">
              <a:alpha val="75000"/>
            </a:srgbClr>
          </a:outerShdw>
        </a:effectLst>
        <a:scene3d>
          <a:camera prst="orthographicFront"/>
          <a:lightRig rig="threePt" dir="t"/>
        </a:scene3d>
        <a:sp3d>
          <a:bevelT h="0"/>
          <a:extrusionClr>
            <a:schemeClr val="bg1"/>
          </a:extrusionClr>
        </a:sp3d>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13936</TotalTime>
  <Words>1275</Words>
  <Application>Microsoft Office PowerPoint</Application>
  <PresentationFormat>On-screen Show (4:3)</PresentationFormat>
  <Paragraphs>262</Paragraphs>
  <Slides>46</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46</vt:i4>
      </vt:variant>
    </vt:vector>
  </HeadingPairs>
  <TitlesOfParts>
    <vt:vector size="56" baseType="lpstr">
      <vt:lpstr>Arial</vt:lpstr>
      <vt:lpstr>Calibri</vt:lpstr>
      <vt:lpstr>Swis721 BT</vt:lpstr>
      <vt:lpstr>Tahoma</vt:lpstr>
      <vt:lpstr>Times New Roman</vt:lpstr>
      <vt:lpstr>3_01140804</vt:lpstr>
      <vt:lpstr>1_Custom Design</vt:lpstr>
      <vt:lpstr>Custom Design</vt:lpstr>
      <vt:lpstr>2_Custom Design</vt:lpstr>
      <vt:lpstr>TimsMelissaTheme</vt:lpstr>
      <vt:lpstr>MatchUp</vt:lpstr>
      <vt:lpstr>SSIS MatchUp</vt:lpstr>
      <vt:lpstr>Setting up a simple Merge Purge project</vt:lpstr>
      <vt:lpstr>From Visual Studio, create a new Integration Services project.</vt:lpstr>
      <vt:lpstr>On the Control Flow tab, drag a Data Flow Task from the Toolbox onto the palette.</vt:lpstr>
      <vt:lpstr>Click the Data Flow tab and select a Data Flow Source</vt:lpstr>
      <vt:lpstr>Configure the data source</vt:lpstr>
      <vt:lpstr>From the Toolbox, select the MatchUP Component and drag it onto the palette. Connect the Source output pin to the MatchUP Component.</vt:lpstr>
      <vt:lpstr>For a single table, choose MatchUP source Input</vt:lpstr>
      <vt:lpstr>Sample data set…</vt:lpstr>
      <vt:lpstr>PowerPoint Presentation</vt:lpstr>
      <vt:lpstr>PowerPoint Presentation</vt:lpstr>
      <vt:lpstr>PowerPoint Presentation</vt:lpstr>
      <vt:lpstr>PowerPoint Presentation</vt:lpstr>
      <vt:lpstr>PowerPoint Presentation</vt:lpstr>
      <vt:lpstr>These are the steps necessary to configure MatchUp we’ll go through…</vt:lpstr>
      <vt:lpstr>PowerPoint Presentation</vt:lpstr>
      <vt:lpstr>PowerPoint Presentation</vt:lpstr>
      <vt:lpstr>PowerPoint Presentation</vt:lpstr>
      <vt:lpstr>Advanced: MatchUP allows you to add a second table as an input</vt:lpstr>
      <vt:lpstr>Advanced NOTE: Source Pin Mapping Warning</vt:lpstr>
      <vt:lpstr>PowerPoint Presentation</vt:lpstr>
      <vt:lpstr>Advanced: Examples of Lookup Pin Options</vt:lpstr>
      <vt:lpstr>Advanced: Examples of Lookup Pin Options</vt:lpstr>
      <vt:lpstr>Advanced: Examples of Lookup Pin Options</vt:lpstr>
      <vt:lpstr>Advanced: Examples of Lookup Pin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Filter Expressions</vt:lpstr>
      <vt:lpstr>PowerPoint Presentation</vt:lpstr>
      <vt:lpstr>PowerPoint Presentation</vt:lpstr>
      <vt:lpstr>PowerPoint Presentation</vt:lpstr>
      <vt:lpstr>PowerPoint Presentation</vt:lpstr>
      <vt:lpstr>Questions?</vt:lpstr>
      <vt:lpstr>Additional 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MELISSA DATA CORP</dc:title>
  <dc:creator>Paula Merrell</dc:creator>
  <cp:lastModifiedBy>TIM64</cp:lastModifiedBy>
  <cp:revision>498</cp:revision>
  <dcterms:created xsi:type="dcterms:W3CDTF">2006-12-04T19:34:41Z</dcterms:created>
  <dcterms:modified xsi:type="dcterms:W3CDTF">2018-09-21T20:29:34Z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TC011408061033</vt:lpwstr>
  </property>
</Properties>
</file>