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65" r:id="rId2"/>
    <p:sldId id="256" r:id="rId3"/>
    <p:sldId id="301" r:id="rId4"/>
    <p:sldId id="267" r:id="rId5"/>
    <p:sldId id="274" r:id="rId6"/>
    <p:sldId id="268" r:id="rId7"/>
    <p:sldId id="281" r:id="rId8"/>
    <p:sldId id="284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270" r:id="rId26"/>
    <p:sldId id="302" r:id="rId27"/>
    <p:sldId id="303" r:id="rId28"/>
    <p:sldId id="258" r:id="rId29"/>
    <p:sldId id="300" r:id="rId30"/>
    <p:sldId id="263" r:id="rId31"/>
    <p:sldId id="264" r:id="rId32"/>
    <p:sldId id="271" r:id="rId33"/>
    <p:sldId id="280" r:id="rId34"/>
    <p:sldId id="277" r:id="rId35"/>
    <p:sldId id="278" r:id="rId36"/>
    <p:sldId id="279" r:id="rId37"/>
    <p:sldId id="276" r:id="rId38"/>
    <p:sldId id="27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43" autoAdjust="0"/>
  </p:normalViewPr>
  <p:slideViewPr>
    <p:cSldViewPr>
      <p:cViewPr varScale="1">
        <p:scale>
          <a:sx n="98" d="100"/>
          <a:sy n="98" d="100"/>
        </p:scale>
        <p:origin x="8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C39AB-5FDD-4B30-A367-122565BB91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2B773E-B575-471C-BDB9-1466B7AC0D86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Query	</a:t>
          </a:r>
          <a:endParaRPr lang="en-US" dirty="0"/>
        </a:p>
      </dgm:t>
    </dgm:pt>
    <dgm:pt modelId="{5F5BB61C-8DB4-4962-AD9E-B85140F5F0C9}" type="parTrans" cxnId="{CE1D7AC1-2A73-47E6-A76F-B9CF4802DD29}">
      <dgm:prSet/>
      <dgm:spPr/>
      <dgm:t>
        <a:bodyPr/>
        <a:lstStyle/>
        <a:p>
          <a:endParaRPr lang="en-US"/>
        </a:p>
      </dgm:t>
    </dgm:pt>
    <dgm:pt modelId="{22DD315A-5760-42E4-9DA2-A7FD44C080C8}" type="sibTrans" cxnId="{CE1D7AC1-2A73-47E6-A76F-B9CF4802DD29}">
      <dgm:prSet/>
      <dgm:spPr/>
      <dgm:t>
        <a:bodyPr/>
        <a:lstStyle/>
        <a:p>
          <a:endParaRPr lang="en-US"/>
        </a:p>
      </dgm:t>
    </dgm:pt>
    <dgm:pt modelId="{DFB64DC5-A6D3-4A56-B151-4E6B62649E6F}" type="pres">
      <dgm:prSet presAssocID="{CCCC39AB-5FDD-4B30-A367-122565BB9163}" presName="linear" presStyleCnt="0">
        <dgm:presLayoutVars>
          <dgm:animLvl val="lvl"/>
          <dgm:resizeHandles val="exact"/>
        </dgm:presLayoutVars>
      </dgm:prSet>
      <dgm:spPr/>
    </dgm:pt>
    <dgm:pt modelId="{29A63B7F-990D-45EF-8DB5-AF6D04019443}" type="pres">
      <dgm:prSet presAssocID="{332B773E-B575-471C-BDB9-1466B7AC0D86}" presName="parentText" presStyleLbl="node1" presStyleIdx="0" presStyleCnt="1" custLinFactNeighborY="29425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EC0D523A-913A-430C-AFD1-5C75CEBC5E4A}" type="presOf" srcId="{332B773E-B575-471C-BDB9-1466B7AC0D86}" destId="{29A63B7F-990D-45EF-8DB5-AF6D04019443}" srcOrd="0" destOrd="0" presId="urn:microsoft.com/office/officeart/2005/8/layout/vList2"/>
    <dgm:cxn modelId="{639E1F9D-1F85-40F0-A88D-955263CF7001}" type="presOf" srcId="{CCCC39AB-5FDD-4B30-A367-122565BB9163}" destId="{DFB64DC5-A6D3-4A56-B151-4E6B62649E6F}" srcOrd="0" destOrd="0" presId="urn:microsoft.com/office/officeart/2005/8/layout/vList2"/>
    <dgm:cxn modelId="{CE1D7AC1-2A73-47E6-A76F-B9CF4802DD29}" srcId="{CCCC39AB-5FDD-4B30-A367-122565BB9163}" destId="{332B773E-B575-471C-BDB9-1466B7AC0D86}" srcOrd="0" destOrd="0" parTransId="{5F5BB61C-8DB4-4962-AD9E-B85140F5F0C9}" sibTransId="{22DD315A-5760-42E4-9DA2-A7FD44C080C8}"/>
    <dgm:cxn modelId="{EDF15BCE-506A-4A48-B4CE-1B0703635B2C}" type="presParOf" srcId="{DFB64DC5-A6D3-4A56-B151-4E6B62649E6F}" destId="{29A63B7F-990D-45EF-8DB5-AF6D040194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64C55-5E44-4535-8CD2-C56F30DAE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518EC1-01A9-413E-BEFE-78F7F638C5D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Match ?</a:t>
          </a:r>
          <a:endParaRPr lang="en-US" dirty="0"/>
        </a:p>
      </dgm:t>
    </dgm:pt>
    <dgm:pt modelId="{6D5268D4-D9AB-48BB-8AEC-EEE26918B02A}" type="parTrans" cxnId="{5226C573-5DB6-4ACD-B938-99459013F77D}">
      <dgm:prSet/>
      <dgm:spPr/>
      <dgm:t>
        <a:bodyPr/>
        <a:lstStyle/>
        <a:p>
          <a:endParaRPr lang="en-US"/>
        </a:p>
      </dgm:t>
    </dgm:pt>
    <dgm:pt modelId="{450156E5-4C44-4978-BAAA-55C17DE4E0CA}" type="sibTrans" cxnId="{5226C573-5DB6-4ACD-B938-99459013F77D}">
      <dgm:prSet/>
      <dgm:spPr/>
      <dgm:t>
        <a:bodyPr/>
        <a:lstStyle/>
        <a:p>
          <a:endParaRPr lang="en-US"/>
        </a:p>
      </dgm:t>
    </dgm:pt>
    <dgm:pt modelId="{775B42D2-5755-4001-8AC9-828D33C86F77}" type="pres">
      <dgm:prSet presAssocID="{E6564C55-5E44-4535-8CD2-C56F30DAEE16}" presName="linear" presStyleCnt="0">
        <dgm:presLayoutVars>
          <dgm:animLvl val="lvl"/>
          <dgm:resizeHandles val="exact"/>
        </dgm:presLayoutVars>
      </dgm:prSet>
      <dgm:spPr/>
    </dgm:pt>
    <dgm:pt modelId="{1DD99183-518F-491A-94CA-FBD8C02488B6}" type="pres">
      <dgm:prSet presAssocID="{45518EC1-01A9-413E-BEFE-78F7F638C5DD}" presName="parentText" presStyleLbl="node1" presStyleIdx="0" presStyleCnt="1" custLinFactNeighborY="-292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4D73DA62-4DEB-419B-86B1-63AAF051F8DA}" type="presOf" srcId="{E6564C55-5E44-4535-8CD2-C56F30DAEE16}" destId="{775B42D2-5755-4001-8AC9-828D33C86F77}" srcOrd="0" destOrd="0" presId="urn:microsoft.com/office/officeart/2005/8/layout/vList2"/>
    <dgm:cxn modelId="{A5059D4B-C29F-4CCD-8A61-44EFA86A2F3E}" type="presOf" srcId="{45518EC1-01A9-413E-BEFE-78F7F638C5DD}" destId="{1DD99183-518F-491A-94CA-FBD8C02488B6}" srcOrd="0" destOrd="0" presId="urn:microsoft.com/office/officeart/2005/8/layout/vList2"/>
    <dgm:cxn modelId="{5226C573-5DB6-4ACD-B938-99459013F77D}" srcId="{E6564C55-5E44-4535-8CD2-C56F30DAEE16}" destId="{45518EC1-01A9-413E-BEFE-78F7F638C5DD}" srcOrd="0" destOrd="0" parTransId="{6D5268D4-D9AB-48BB-8AEC-EEE26918B02A}" sibTransId="{450156E5-4C44-4978-BAAA-55C17DE4E0CA}"/>
    <dgm:cxn modelId="{1ACA791A-EABA-4703-A909-D84827EDF246}" type="presParOf" srcId="{775B42D2-5755-4001-8AC9-828D33C86F77}" destId="{1DD99183-518F-491A-94CA-FBD8C02488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63B7F-990D-45EF-8DB5-AF6D04019443}">
      <dsp:nvSpPr>
        <dsp:cNvPr id="0" name=""/>
        <dsp:cNvSpPr/>
      </dsp:nvSpPr>
      <dsp:spPr>
        <a:xfrm>
          <a:off x="0" y="1770"/>
          <a:ext cx="2971800" cy="303030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Query	</a:t>
          </a:r>
          <a:endParaRPr lang="en-US" sz="1400" kern="1200" dirty="0"/>
        </a:p>
      </dsp:txBody>
      <dsp:txXfrm>
        <a:off x="0" y="1770"/>
        <a:ext cx="2971800" cy="303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99183-518F-491A-94CA-FBD8C02488B6}">
      <dsp:nvSpPr>
        <dsp:cNvPr id="0" name=""/>
        <dsp:cNvSpPr/>
      </dsp:nvSpPr>
      <dsp:spPr>
        <a:xfrm>
          <a:off x="0" y="0"/>
          <a:ext cx="2971800" cy="303030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Match ?</a:t>
          </a:r>
          <a:endParaRPr lang="en-US" sz="1400" kern="1200" dirty="0"/>
        </a:p>
      </dsp:txBody>
      <dsp:txXfrm>
        <a:off x="0" y="0"/>
        <a:ext cx="2971800" cy="303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98942-CF59-4BDB-93AF-5618556ECDCB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3FD57-AD74-4D3A-9582-3054D37A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4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571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7287D-5C7D-4C0C-AE81-B3B15FF06A35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518BA0-938D-45A3-AF04-5668EFB109E9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0217B8-8019-4C84-9CB9-29E0F0365873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194300"/>
            <a:ext cx="7467600" cy="914400"/>
          </a:xfrm>
        </p:spPr>
        <p:txBody>
          <a:bodyPr anchor="b"/>
          <a:lstStyle>
            <a:lvl1pPr algn="l">
              <a:defRPr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32500"/>
            <a:ext cx="6400800" cy="749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fld id="{08E1F2F7-A431-4158-8BE1-A7975AC72EEB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066800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5F127-5964-44D9-BEFF-7F25E47BBB1E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latin typeface="Swis721 B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851A7-0116-4B32-B3DA-547726018538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2FD2B9-7A72-4776-A89D-A2882CC3D6A7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AF61C-D9B2-49E7-A86F-EC27CCB0C089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0BC3-0485-42E3-B922-72172A1FD2C3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A2276-5C4E-4660-9A12-7A3BDB56B9FF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79E38-FFCC-4DB3-BC51-863A48510AB9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39F97-E172-4D85-BA75-212BD757D673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F910A-B400-40E8-A2D1-C6CC96AA5F19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C9C6D-E17B-4FFC-8107-FE894DDF38B2}" type="datetime1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95E3-6885-4F56-B6B8-49D6911A39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152400"/>
            <a:ext cx="1571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3350" y="6172200"/>
            <a:ext cx="476250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05"/>
            <a:ext cx="9144000" cy="34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4038600"/>
            <a:ext cx="7467600" cy="914400"/>
          </a:xfrm>
        </p:spPr>
        <p:txBody>
          <a:bodyPr/>
          <a:lstStyle/>
          <a:p>
            <a:pPr algn="ctr"/>
            <a:r>
              <a:rPr lang="en-US" sz="4400" b="1" dirty="0">
                <a:latin typeface="Swis721 BT"/>
              </a:rPr>
              <a:t>MatchUp Web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Other Melissa Services…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89" y="2849702"/>
            <a:ext cx="2238095" cy="8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59" y="2606845"/>
            <a:ext cx="1114286" cy="1390476"/>
          </a:xfrm>
          <a:prstGeom prst="rect">
            <a:avLst/>
          </a:prstGeom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43200" y="3140159"/>
            <a:ext cx="3810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Send records…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13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Other Melissa Services…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89" y="2849702"/>
            <a:ext cx="2238095" cy="8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59" y="2606845"/>
            <a:ext cx="1114286" cy="1390476"/>
          </a:xfrm>
          <a:prstGeom prst="rect">
            <a:avLst/>
          </a:prstGeom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 rot="10800000">
            <a:off x="2795607" y="3149683"/>
            <a:ext cx="3810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884" y="2606845"/>
            <a:ext cx="1152381" cy="14476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Retrieve results…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0301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Other Melissa Services…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89" y="2849702"/>
            <a:ext cx="2238095" cy="8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59" y="2606845"/>
            <a:ext cx="1114286" cy="13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884" y="2606845"/>
            <a:ext cx="1152381" cy="1447619"/>
          </a:xfrm>
          <a:prstGeom prst="rect">
            <a:avLst/>
          </a:prstGeom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743200" y="3352800"/>
            <a:ext cx="3810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Send records…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666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Other Melissa Services…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89" y="2849702"/>
            <a:ext cx="2238095" cy="8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59" y="2606845"/>
            <a:ext cx="1114286" cy="13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884" y="2606845"/>
            <a:ext cx="1152381" cy="1447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2304" y="2606845"/>
            <a:ext cx="1133333" cy="1476190"/>
          </a:xfrm>
          <a:prstGeom prst="rect">
            <a:avLst/>
          </a:prstGeom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 rot="10800000">
            <a:off x="2795607" y="3352800"/>
            <a:ext cx="3810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Retrieve results…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548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Other Melissa Services…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89" y="2849702"/>
            <a:ext cx="2238095" cy="8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59" y="2606845"/>
            <a:ext cx="1114286" cy="13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884" y="2606845"/>
            <a:ext cx="1152381" cy="1447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2304" y="2606845"/>
            <a:ext cx="1133333" cy="1476190"/>
          </a:xfrm>
          <a:prstGeom prst="rect">
            <a:avLst/>
          </a:prstGeom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743200" y="3581400"/>
            <a:ext cx="3810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Send records…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447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Other Melissa Services…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89" y="2849702"/>
            <a:ext cx="2238095" cy="8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59" y="2606845"/>
            <a:ext cx="1114286" cy="13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884" y="2606845"/>
            <a:ext cx="1152381" cy="1447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2304" y="2606845"/>
            <a:ext cx="1133333" cy="1476190"/>
          </a:xfrm>
          <a:prstGeom prst="rect">
            <a:avLst/>
          </a:prstGeom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 rot="10800000">
            <a:off x="2795607" y="3581400"/>
            <a:ext cx="3810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749" y="2630654"/>
            <a:ext cx="1161905" cy="142857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Retrieve results…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709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MatchUp Web Service…</a:t>
            </a:r>
            <a:endParaRPr lang="en-US" dirty="0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743200" y="3140159"/>
            <a:ext cx="3810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714" y="2935371"/>
            <a:ext cx="1962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Send records…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7586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MatchUp Web Service…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714" y="2935371"/>
            <a:ext cx="1962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743200" y="3140159"/>
            <a:ext cx="3810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033" y="2424787"/>
            <a:ext cx="1133333" cy="156190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Send records…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2131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MatchUp Web Service…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714" y="2935371"/>
            <a:ext cx="1962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743200" y="3140159"/>
            <a:ext cx="3810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033" y="2424787"/>
            <a:ext cx="1133333" cy="15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404" y="2720169"/>
            <a:ext cx="1219048" cy="12190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Send records…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6404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MatchUp Web Service…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714" y="2935371"/>
            <a:ext cx="1962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743200" y="3140159"/>
            <a:ext cx="3810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033" y="2424787"/>
            <a:ext cx="1133333" cy="15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86" y="2816395"/>
            <a:ext cx="1200000" cy="113333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Send records…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293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038600"/>
            <a:ext cx="7467600" cy="914400"/>
          </a:xfrm>
        </p:spPr>
        <p:txBody>
          <a:bodyPr/>
          <a:lstStyle/>
          <a:p>
            <a:pPr algn="ctr"/>
            <a:r>
              <a:rPr lang="en-US" sz="4400" b="1" dirty="0">
                <a:latin typeface="Swis721 BT"/>
              </a:rPr>
              <a:t>MatchUp Web Service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143000" y="2362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438400" y="2438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886200" y="2514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5181600" y="2514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553200" y="2438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Tim\AppData\Local\Microsoft\Windows\Temporary Internet Files\Content.IE5\WDHPQWXJ\MC90044131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819400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6" descr="C:\Users\Tim\AppData\Local\Microsoft\Windows\Temporary Internet Files\Content.IE5\WDHPQWXJ\MC90044131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819400"/>
            <a:ext cx="914400" cy="914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0" y="5029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Advanced Deduping Made Easy for Developers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19400" y="762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wis721 BT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MatchUp Web Service…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714" y="2935371"/>
            <a:ext cx="1962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reeform 24"/>
          <p:cNvSpPr/>
          <p:nvPr/>
        </p:nvSpPr>
        <p:spPr>
          <a:xfrm>
            <a:off x="6165084" y="3886196"/>
            <a:ext cx="2081530" cy="2081530"/>
          </a:xfrm>
          <a:custGeom>
            <a:avLst/>
            <a:gdLst>
              <a:gd name="connsiteX0" fmla="*/ 1477481 w 2081530"/>
              <a:gd name="connsiteY0" fmla="*/ 331877 h 2081530"/>
              <a:gd name="connsiteX1" fmla="*/ 1639391 w 2081530"/>
              <a:gd name="connsiteY1" fmla="*/ 196011 h 2081530"/>
              <a:gd name="connsiteX2" fmla="*/ 1768738 w 2081530"/>
              <a:gd name="connsiteY2" fmla="*/ 304547 h 2081530"/>
              <a:gd name="connsiteX3" fmla="*/ 1663051 w 2081530"/>
              <a:gd name="connsiteY3" fmla="*/ 487590 h 2081530"/>
              <a:gd name="connsiteX4" fmla="*/ 1830973 w 2081530"/>
              <a:gd name="connsiteY4" fmla="*/ 778441 h 2081530"/>
              <a:gd name="connsiteX5" fmla="*/ 2042336 w 2081530"/>
              <a:gd name="connsiteY5" fmla="*/ 778436 h 2081530"/>
              <a:gd name="connsiteX6" fmla="*/ 2071656 w 2081530"/>
              <a:gd name="connsiteY6" fmla="*/ 944721 h 2081530"/>
              <a:gd name="connsiteX7" fmla="*/ 1873038 w 2081530"/>
              <a:gd name="connsiteY7" fmla="*/ 1017006 h 2081530"/>
              <a:gd name="connsiteX8" fmla="*/ 1814719 w 2081530"/>
              <a:gd name="connsiteY8" fmla="*/ 1347747 h 2081530"/>
              <a:gd name="connsiteX9" fmla="*/ 1976636 w 2081530"/>
              <a:gd name="connsiteY9" fmla="*/ 1483604 h 2081530"/>
              <a:gd name="connsiteX10" fmla="*/ 1892211 w 2081530"/>
              <a:gd name="connsiteY10" fmla="*/ 1629834 h 2081530"/>
              <a:gd name="connsiteX11" fmla="*/ 1693596 w 2081530"/>
              <a:gd name="connsiteY11" fmla="*/ 1557538 h 2081530"/>
              <a:gd name="connsiteX12" fmla="*/ 1436323 w 2081530"/>
              <a:gd name="connsiteY12" fmla="*/ 1773415 h 2081530"/>
              <a:gd name="connsiteX13" fmla="*/ 1473032 w 2081530"/>
              <a:gd name="connsiteY13" fmla="*/ 1981566 h 2081530"/>
              <a:gd name="connsiteX14" fmla="*/ 1314364 w 2081530"/>
              <a:gd name="connsiteY14" fmla="*/ 2039317 h 2081530"/>
              <a:gd name="connsiteX15" fmla="*/ 1208687 w 2081530"/>
              <a:gd name="connsiteY15" fmla="*/ 1856268 h 2081530"/>
              <a:gd name="connsiteX16" fmla="*/ 872842 w 2081530"/>
              <a:gd name="connsiteY16" fmla="*/ 1856268 h 2081530"/>
              <a:gd name="connsiteX17" fmla="*/ 767166 w 2081530"/>
              <a:gd name="connsiteY17" fmla="*/ 2039317 h 2081530"/>
              <a:gd name="connsiteX18" fmla="*/ 608498 w 2081530"/>
              <a:gd name="connsiteY18" fmla="*/ 1981566 h 2081530"/>
              <a:gd name="connsiteX19" fmla="*/ 645206 w 2081530"/>
              <a:gd name="connsiteY19" fmla="*/ 1773415 h 2081530"/>
              <a:gd name="connsiteX20" fmla="*/ 387934 w 2081530"/>
              <a:gd name="connsiteY20" fmla="*/ 1557538 h 2081530"/>
              <a:gd name="connsiteX21" fmla="*/ 189319 w 2081530"/>
              <a:gd name="connsiteY21" fmla="*/ 1629834 h 2081530"/>
              <a:gd name="connsiteX22" fmla="*/ 104894 w 2081530"/>
              <a:gd name="connsiteY22" fmla="*/ 1483604 h 2081530"/>
              <a:gd name="connsiteX23" fmla="*/ 266811 w 2081530"/>
              <a:gd name="connsiteY23" fmla="*/ 1347747 h 2081530"/>
              <a:gd name="connsiteX24" fmla="*/ 208492 w 2081530"/>
              <a:gd name="connsiteY24" fmla="*/ 1017006 h 2081530"/>
              <a:gd name="connsiteX25" fmla="*/ 9874 w 2081530"/>
              <a:gd name="connsiteY25" fmla="*/ 944721 h 2081530"/>
              <a:gd name="connsiteX26" fmla="*/ 39194 w 2081530"/>
              <a:gd name="connsiteY26" fmla="*/ 778436 h 2081530"/>
              <a:gd name="connsiteX27" fmla="*/ 250557 w 2081530"/>
              <a:gd name="connsiteY27" fmla="*/ 778441 h 2081530"/>
              <a:gd name="connsiteX28" fmla="*/ 418480 w 2081530"/>
              <a:gd name="connsiteY28" fmla="*/ 487591 h 2081530"/>
              <a:gd name="connsiteX29" fmla="*/ 312792 w 2081530"/>
              <a:gd name="connsiteY29" fmla="*/ 304547 h 2081530"/>
              <a:gd name="connsiteX30" fmla="*/ 442139 w 2081530"/>
              <a:gd name="connsiteY30" fmla="*/ 196011 h 2081530"/>
              <a:gd name="connsiteX31" fmla="*/ 604049 w 2081530"/>
              <a:gd name="connsiteY31" fmla="*/ 331877 h 2081530"/>
              <a:gd name="connsiteX32" fmla="*/ 919640 w 2081530"/>
              <a:gd name="connsiteY32" fmla="*/ 217012 h 2081530"/>
              <a:gd name="connsiteX33" fmla="*/ 956339 w 2081530"/>
              <a:gd name="connsiteY33" fmla="*/ 8857 h 2081530"/>
              <a:gd name="connsiteX34" fmla="*/ 1125191 w 2081530"/>
              <a:gd name="connsiteY34" fmla="*/ 8857 h 2081530"/>
              <a:gd name="connsiteX35" fmla="*/ 1161889 w 2081530"/>
              <a:gd name="connsiteY35" fmla="*/ 217010 h 2081530"/>
              <a:gd name="connsiteX36" fmla="*/ 1477480 w 2081530"/>
              <a:gd name="connsiteY36" fmla="*/ 331876 h 2081530"/>
              <a:gd name="connsiteX37" fmla="*/ 1477481 w 2081530"/>
              <a:gd name="connsiteY37" fmla="*/ 331877 h 20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1530" h="2081530">
                <a:moveTo>
                  <a:pt x="1477481" y="331877"/>
                </a:moveTo>
                <a:lnTo>
                  <a:pt x="1639391" y="196011"/>
                </a:lnTo>
                <a:lnTo>
                  <a:pt x="1768738" y="304547"/>
                </a:lnTo>
                <a:lnTo>
                  <a:pt x="1663051" y="487590"/>
                </a:lnTo>
                <a:cubicBezTo>
                  <a:pt x="1738200" y="572128"/>
                  <a:pt x="1795336" y="671091"/>
                  <a:pt x="1830973" y="778441"/>
                </a:cubicBezTo>
                <a:lnTo>
                  <a:pt x="2042336" y="778436"/>
                </a:lnTo>
                <a:lnTo>
                  <a:pt x="2071656" y="944721"/>
                </a:lnTo>
                <a:lnTo>
                  <a:pt x="1873038" y="1017006"/>
                </a:lnTo>
                <a:cubicBezTo>
                  <a:pt x="1876266" y="1130070"/>
                  <a:pt x="1856422" y="1242606"/>
                  <a:pt x="1814719" y="1347747"/>
                </a:cubicBezTo>
                <a:lnTo>
                  <a:pt x="1976636" y="1483604"/>
                </a:lnTo>
                <a:lnTo>
                  <a:pt x="1892211" y="1629834"/>
                </a:lnTo>
                <a:lnTo>
                  <a:pt x="1693596" y="1557538"/>
                </a:lnTo>
                <a:cubicBezTo>
                  <a:pt x="1623392" y="1646225"/>
                  <a:pt x="1535854" y="1719678"/>
                  <a:pt x="1436323" y="1773415"/>
                </a:cubicBezTo>
                <a:lnTo>
                  <a:pt x="1473032" y="1981566"/>
                </a:lnTo>
                <a:lnTo>
                  <a:pt x="1314364" y="2039317"/>
                </a:lnTo>
                <a:lnTo>
                  <a:pt x="1208687" y="1856268"/>
                </a:lnTo>
                <a:cubicBezTo>
                  <a:pt x="1097901" y="1879080"/>
                  <a:pt x="983628" y="1879080"/>
                  <a:pt x="872842" y="1856268"/>
                </a:cubicBezTo>
                <a:lnTo>
                  <a:pt x="767166" y="2039317"/>
                </a:lnTo>
                <a:lnTo>
                  <a:pt x="608498" y="1981566"/>
                </a:lnTo>
                <a:lnTo>
                  <a:pt x="645206" y="1773415"/>
                </a:lnTo>
                <a:cubicBezTo>
                  <a:pt x="545675" y="1719678"/>
                  <a:pt x="458137" y="1646225"/>
                  <a:pt x="387934" y="1557538"/>
                </a:cubicBezTo>
                <a:lnTo>
                  <a:pt x="189319" y="1629834"/>
                </a:lnTo>
                <a:lnTo>
                  <a:pt x="104894" y="1483604"/>
                </a:lnTo>
                <a:lnTo>
                  <a:pt x="266811" y="1347747"/>
                </a:lnTo>
                <a:cubicBezTo>
                  <a:pt x="225108" y="1242606"/>
                  <a:pt x="205265" y="1130070"/>
                  <a:pt x="208492" y="1017006"/>
                </a:cubicBezTo>
                <a:lnTo>
                  <a:pt x="9874" y="944721"/>
                </a:lnTo>
                <a:lnTo>
                  <a:pt x="39194" y="778436"/>
                </a:lnTo>
                <a:lnTo>
                  <a:pt x="250557" y="778441"/>
                </a:lnTo>
                <a:cubicBezTo>
                  <a:pt x="286194" y="671091"/>
                  <a:pt x="343331" y="572128"/>
                  <a:pt x="418480" y="487591"/>
                </a:cubicBezTo>
                <a:lnTo>
                  <a:pt x="312792" y="304547"/>
                </a:lnTo>
                <a:lnTo>
                  <a:pt x="442139" y="196011"/>
                </a:lnTo>
                <a:lnTo>
                  <a:pt x="604049" y="331877"/>
                </a:lnTo>
                <a:cubicBezTo>
                  <a:pt x="700352" y="272549"/>
                  <a:pt x="807733" y="233466"/>
                  <a:pt x="919640" y="217012"/>
                </a:cubicBezTo>
                <a:lnTo>
                  <a:pt x="956339" y="8857"/>
                </a:lnTo>
                <a:lnTo>
                  <a:pt x="1125191" y="8857"/>
                </a:lnTo>
                <a:lnTo>
                  <a:pt x="1161889" y="217010"/>
                </a:lnTo>
                <a:cubicBezTo>
                  <a:pt x="1273796" y="233465"/>
                  <a:pt x="1381177" y="272548"/>
                  <a:pt x="1477480" y="331876"/>
                </a:cubicBezTo>
                <a:lnTo>
                  <a:pt x="1477481" y="331877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6350" cap="rnd"/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extrusionH="6350" prstMaterial="dkEdge">
            <a:bevelT w="127000"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1179" tIns="500290" rIns="431179" bIns="536692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10" name="Freeform 25"/>
          <p:cNvSpPr/>
          <p:nvPr/>
        </p:nvSpPr>
        <p:spPr>
          <a:xfrm>
            <a:off x="4900774" y="4688811"/>
            <a:ext cx="1513840" cy="1513840"/>
          </a:xfrm>
          <a:custGeom>
            <a:avLst/>
            <a:gdLst>
              <a:gd name="connsiteX0" fmla="*/ 1132727 w 1513840"/>
              <a:gd name="connsiteY0" fmla="*/ 383418 h 1513840"/>
              <a:gd name="connsiteX1" fmla="*/ 1356070 w 1513840"/>
              <a:gd name="connsiteY1" fmla="*/ 316107 h 1513840"/>
              <a:gd name="connsiteX2" fmla="*/ 1438251 w 1513840"/>
              <a:gd name="connsiteY2" fmla="*/ 458451 h 1513840"/>
              <a:gd name="connsiteX3" fmla="*/ 1268286 w 1513840"/>
              <a:gd name="connsiteY3" fmla="*/ 618215 h 1513840"/>
              <a:gd name="connsiteX4" fmla="*/ 1268286 w 1513840"/>
              <a:gd name="connsiteY4" fmla="*/ 895627 h 1513840"/>
              <a:gd name="connsiteX5" fmla="*/ 1438251 w 1513840"/>
              <a:gd name="connsiteY5" fmla="*/ 1055389 h 1513840"/>
              <a:gd name="connsiteX6" fmla="*/ 1356070 w 1513840"/>
              <a:gd name="connsiteY6" fmla="*/ 1197733 h 1513840"/>
              <a:gd name="connsiteX7" fmla="*/ 1132727 w 1513840"/>
              <a:gd name="connsiteY7" fmla="*/ 1130422 h 1513840"/>
              <a:gd name="connsiteX8" fmla="*/ 892480 w 1513840"/>
              <a:gd name="connsiteY8" fmla="*/ 1269128 h 1513840"/>
              <a:gd name="connsiteX9" fmla="*/ 839102 w 1513840"/>
              <a:gd name="connsiteY9" fmla="*/ 1496205 h 1513840"/>
              <a:gd name="connsiteX10" fmla="*/ 674738 w 1513840"/>
              <a:gd name="connsiteY10" fmla="*/ 1496205 h 1513840"/>
              <a:gd name="connsiteX11" fmla="*/ 621360 w 1513840"/>
              <a:gd name="connsiteY11" fmla="*/ 1269129 h 1513840"/>
              <a:gd name="connsiteX12" fmla="*/ 381113 w 1513840"/>
              <a:gd name="connsiteY12" fmla="*/ 1130422 h 1513840"/>
              <a:gd name="connsiteX13" fmla="*/ 157770 w 1513840"/>
              <a:gd name="connsiteY13" fmla="*/ 1197733 h 1513840"/>
              <a:gd name="connsiteX14" fmla="*/ 75589 w 1513840"/>
              <a:gd name="connsiteY14" fmla="*/ 1055389 h 1513840"/>
              <a:gd name="connsiteX15" fmla="*/ 245554 w 1513840"/>
              <a:gd name="connsiteY15" fmla="*/ 895625 h 1513840"/>
              <a:gd name="connsiteX16" fmla="*/ 245554 w 1513840"/>
              <a:gd name="connsiteY16" fmla="*/ 618213 h 1513840"/>
              <a:gd name="connsiteX17" fmla="*/ 75589 w 1513840"/>
              <a:gd name="connsiteY17" fmla="*/ 458451 h 1513840"/>
              <a:gd name="connsiteX18" fmla="*/ 157770 w 1513840"/>
              <a:gd name="connsiteY18" fmla="*/ 316107 h 1513840"/>
              <a:gd name="connsiteX19" fmla="*/ 381113 w 1513840"/>
              <a:gd name="connsiteY19" fmla="*/ 383418 h 1513840"/>
              <a:gd name="connsiteX20" fmla="*/ 621360 w 1513840"/>
              <a:gd name="connsiteY20" fmla="*/ 244712 h 1513840"/>
              <a:gd name="connsiteX21" fmla="*/ 674738 w 1513840"/>
              <a:gd name="connsiteY21" fmla="*/ 17635 h 1513840"/>
              <a:gd name="connsiteX22" fmla="*/ 839102 w 1513840"/>
              <a:gd name="connsiteY22" fmla="*/ 17635 h 1513840"/>
              <a:gd name="connsiteX23" fmla="*/ 892480 w 1513840"/>
              <a:gd name="connsiteY23" fmla="*/ 244711 h 1513840"/>
              <a:gd name="connsiteX24" fmla="*/ 1132727 w 1513840"/>
              <a:gd name="connsiteY24" fmla="*/ 383418 h 151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3840" h="1513840">
                <a:moveTo>
                  <a:pt x="1132727" y="383418"/>
                </a:moveTo>
                <a:lnTo>
                  <a:pt x="1356070" y="316107"/>
                </a:lnTo>
                <a:lnTo>
                  <a:pt x="1438251" y="458451"/>
                </a:lnTo>
                <a:lnTo>
                  <a:pt x="1268286" y="618215"/>
                </a:lnTo>
                <a:cubicBezTo>
                  <a:pt x="1292923" y="709045"/>
                  <a:pt x="1292923" y="804797"/>
                  <a:pt x="1268286" y="895627"/>
                </a:cubicBezTo>
                <a:lnTo>
                  <a:pt x="1438251" y="1055389"/>
                </a:lnTo>
                <a:lnTo>
                  <a:pt x="1356070" y="1197733"/>
                </a:lnTo>
                <a:lnTo>
                  <a:pt x="1132727" y="1130422"/>
                </a:lnTo>
                <a:cubicBezTo>
                  <a:pt x="1066385" y="1197174"/>
                  <a:pt x="983460" y="1245050"/>
                  <a:pt x="892480" y="1269128"/>
                </a:cubicBezTo>
                <a:lnTo>
                  <a:pt x="839102" y="1496205"/>
                </a:lnTo>
                <a:lnTo>
                  <a:pt x="674738" y="1496205"/>
                </a:lnTo>
                <a:lnTo>
                  <a:pt x="621360" y="1269129"/>
                </a:lnTo>
                <a:cubicBezTo>
                  <a:pt x="530380" y="1245050"/>
                  <a:pt x="447456" y="1197174"/>
                  <a:pt x="381113" y="1130422"/>
                </a:cubicBezTo>
                <a:lnTo>
                  <a:pt x="157770" y="1197733"/>
                </a:lnTo>
                <a:lnTo>
                  <a:pt x="75589" y="1055389"/>
                </a:lnTo>
                <a:lnTo>
                  <a:pt x="245554" y="895625"/>
                </a:lnTo>
                <a:cubicBezTo>
                  <a:pt x="220917" y="804796"/>
                  <a:pt x="220917" y="709043"/>
                  <a:pt x="245554" y="618213"/>
                </a:cubicBezTo>
                <a:lnTo>
                  <a:pt x="75589" y="458451"/>
                </a:lnTo>
                <a:lnTo>
                  <a:pt x="157770" y="316107"/>
                </a:lnTo>
                <a:lnTo>
                  <a:pt x="381113" y="383418"/>
                </a:lnTo>
                <a:cubicBezTo>
                  <a:pt x="447456" y="316666"/>
                  <a:pt x="530380" y="268790"/>
                  <a:pt x="621360" y="244712"/>
                </a:cubicBezTo>
                <a:lnTo>
                  <a:pt x="674738" y="17635"/>
                </a:lnTo>
                <a:lnTo>
                  <a:pt x="839102" y="17635"/>
                </a:lnTo>
                <a:lnTo>
                  <a:pt x="892480" y="244711"/>
                </a:lnTo>
                <a:cubicBezTo>
                  <a:pt x="983460" y="268790"/>
                  <a:pt x="1066384" y="316666"/>
                  <a:pt x="1132727" y="3834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3048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extrusionH="6350" prstMaterial="dkEdge">
            <a:bevelT w="635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3813" tIns="396118" rIns="393813" bIns="39611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>
                <a:solidFill>
                  <a:schemeClr val="tx1"/>
                </a:solidFill>
              </a:rPr>
              <a:t>GET JOB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1"/>
                </a:solidFill>
              </a:rPr>
              <a:t>STATUS</a:t>
            </a:r>
            <a:endParaRPr lang="en-US" sz="1100" b="1" kern="1200" dirty="0">
              <a:solidFill>
                <a:schemeClr val="tx1"/>
              </a:solidFill>
            </a:endParaRPr>
          </a:p>
        </p:txBody>
      </p:sp>
      <p:sp>
        <p:nvSpPr>
          <p:cNvPr id="11" name="Freeform 26"/>
          <p:cNvSpPr/>
          <p:nvPr/>
        </p:nvSpPr>
        <p:spPr>
          <a:xfrm>
            <a:off x="5757925" y="2463799"/>
            <a:ext cx="1816608" cy="1816608"/>
          </a:xfrm>
          <a:custGeom>
            <a:avLst/>
            <a:gdLst>
              <a:gd name="connsiteX0" fmla="*/ 1109841 w 1483254"/>
              <a:gd name="connsiteY0" fmla="*/ 375671 h 1483254"/>
              <a:gd name="connsiteX1" fmla="*/ 1328671 w 1483254"/>
              <a:gd name="connsiteY1" fmla="*/ 309721 h 1483254"/>
              <a:gd name="connsiteX2" fmla="*/ 1409193 w 1483254"/>
              <a:gd name="connsiteY2" fmla="*/ 449188 h 1483254"/>
              <a:gd name="connsiteX3" fmla="*/ 1242662 w 1483254"/>
              <a:gd name="connsiteY3" fmla="*/ 605724 h 1483254"/>
              <a:gd name="connsiteX4" fmla="*/ 1242662 w 1483254"/>
              <a:gd name="connsiteY4" fmla="*/ 877531 h 1483254"/>
              <a:gd name="connsiteX5" fmla="*/ 1409193 w 1483254"/>
              <a:gd name="connsiteY5" fmla="*/ 1034066 h 1483254"/>
              <a:gd name="connsiteX6" fmla="*/ 1328671 w 1483254"/>
              <a:gd name="connsiteY6" fmla="*/ 1173533 h 1483254"/>
              <a:gd name="connsiteX7" fmla="*/ 1109841 w 1483254"/>
              <a:gd name="connsiteY7" fmla="*/ 1107583 h 1483254"/>
              <a:gd name="connsiteX8" fmla="*/ 874448 w 1483254"/>
              <a:gd name="connsiteY8" fmla="*/ 1243487 h 1483254"/>
              <a:gd name="connsiteX9" fmla="*/ 822149 w 1483254"/>
              <a:gd name="connsiteY9" fmla="*/ 1465975 h 1483254"/>
              <a:gd name="connsiteX10" fmla="*/ 661105 w 1483254"/>
              <a:gd name="connsiteY10" fmla="*/ 1465975 h 1483254"/>
              <a:gd name="connsiteX11" fmla="*/ 608805 w 1483254"/>
              <a:gd name="connsiteY11" fmla="*/ 1243487 h 1483254"/>
              <a:gd name="connsiteX12" fmla="*/ 373412 w 1483254"/>
              <a:gd name="connsiteY12" fmla="*/ 1107583 h 1483254"/>
              <a:gd name="connsiteX13" fmla="*/ 154583 w 1483254"/>
              <a:gd name="connsiteY13" fmla="*/ 1173533 h 1483254"/>
              <a:gd name="connsiteX14" fmla="*/ 74061 w 1483254"/>
              <a:gd name="connsiteY14" fmla="*/ 1034066 h 1483254"/>
              <a:gd name="connsiteX15" fmla="*/ 240592 w 1483254"/>
              <a:gd name="connsiteY15" fmla="*/ 877530 h 1483254"/>
              <a:gd name="connsiteX16" fmla="*/ 240592 w 1483254"/>
              <a:gd name="connsiteY16" fmla="*/ 605723 h 1483254"/>
              <a:gd name="connsiteX17" fmla="*/ 74061 w 1483254"/>
              <a:gd name="connsiteY17" fmla="*/ 449188 h 1483254"/>
              <a:gd name="connsiteX18" fmla="*/ 154583 w 1483254"/>
              <a:gd name="connsiteY18" fmla="*/ 309721 h 1483254"/>
              <a:gd name="connsiteX19" fmla="*/ 373413 w 1483254"/>
              <a:gd name="connsiteY19" fmla="*/ 375671 h 1483254"/>
              <a:gd name="connsiteX20" fmla="*/ 608806 w 1483254"/>
              <a:gd name="connsiteY20" fmla="*/ 239767 h 1483254"/>
              <a:gd name="connsiteX21" fmla="*/ 661105 w 1483254"/>
              <a:gd name="connsiteY21" fmla="*/ 17279 h 1483254"/>
              <a:gd name="connsiteX22" fmla="*/ 822149 w 1483254"/>
              <a:gd name="connsiteY22" fmla="*/ 17279 h 1483254"/>
              <a:gd name="connsiteX23" fmla="*/ 874449 w 1483254"/>
              <a:gd name="connsiteY23" fmla="*/ 239767 h 1483254"/>
              <a:gd name="connsiteX24" fmla="*/ 1109842 w 1483254"/>
              <a:gd name="connsiteY24" fmla="*/ 375672 h 1483254"/>
              <a:gd name="connsiteX25" fmla="*/ 1109841 w 1483254"/>
              <a:gd name="connsiteY25" fmla="*/ 375671 h 148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83254" h="1483254">
                <a:moveTo>
                  <a:pt x="954693" y="375194"/>
                </a:moveTo>
                <a:lnTo>
                  <a:pt x="1113341" y="276937"/>
                </a:lnTo>
                <a:lnTo>
                  <a:pt x="1206320" y="369914"/>
                </a:lnTo>
                <a:lnTo>
                  <a:pt x="1108061" y="528563"/>
                </a:lnTo>
                <a:cubicBezTo>
                  <a:pt x="1145906" y="593649"/>
                  <a:pt x="1165732" y="667641"/>
                  <a:pt x="1165501" y="742930"/>
                </a:cubicBezTo>
                <a:lnTo>
                  <a:pt x="1329919" y="831193"/>
                </a:lnTo>
                <a:lnTo>
                  <a:pt x="1295886" y="958203"/>
                </a:lnTo>
                <a:lnTo>
                  <a:pt x="1109364" y="952435"/>
                </a:lnTo>
                <a:cubicBezTo>
                  <a:pt x="1071920" y="1017753"/>
                  <a:pt x="1017754" y="1071919"/>
                  <a:pt x="952435" y="1109363"/>
                </a:cubicBezTo>
                <a:lnTo>
                  <a:pt x="958205" y="1295886"/>
                </a:lnTo>
                <a:lnTo>
                  <a:pt x="831194" y="1329918"/>
                </a:lnTo>
                <a:lnTo>
                  <a:pt x="742929" y="1165500"/>
                </a:lnTo>
                <a:cubicBezTo>
                  <a:pt x="667639" y="1165732"/>
                  <a:pt x="593647" y="1145906"/>
                  <a:pt x="528561" y="1108060"/>
                </a:cubicBezTo>
                <a:lnTo>
                  <a:pt x="369913" y="1206317"/>
                </a:lnTo>
                <a:lnTo>
                  <a:pt x="276934" y="1113340"/>
                </a:lnTo>
                <a:lnTo>
                  <a:pt x="375193" y="954691"/>
                </a:lnTo>
                <a:cubicBezTo>
                  <a:pt x="337348" y="889605"/>
                  <a:pt x="317522" y="815613"/>
                  <a:pt x="317753" y="740324"/>
                </a:cubicBezTo>
                <a:lnTo>
                  <a:pt x="153335" y="652061"/>
                </a:lnTo>
                <a:lnTo>
                  <a:pt x="187368" y="525051"/>
                </a:lnTo>
                <a:lnTo>
                  <a:pt x="373890" y="530819"/>
                </a:lnTo>
                <a:cubicBezTo>
                  <a:pt x="411334" y="465501"/>
                  <a:pt x="465501" y="411335"/>
                  <a:pt x="530819" y="373891"/>
                </a:cubicBezTo>
                <a:lnTo>
                  <a:pt x="525049" y="187368"/>
                </a:lnTo>
                <a:lnTo>
                  <a:pt x="652060" y="153336"/>
                </a:lnTo>
                <a:lnTo>
                  <a:pt x="740325" y="317754"/>
                </a:lnTo>
                <a:cubicBezTo>
                  <a:pt x="815615" y="317522"/>
                  <a:pt x="889607" y="337349"/>
                  <a:pt x="954694" y="375194"/>
                </a:cubicBezTo>
                <a:lnTo>
                  <a:pt x="954693" y="3751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prstMaterial="dkEdge">
            <a:bevelT w="635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4699" tIns="504698" rIns="504697" bIns="5046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 dirty="0">
                <a:solidFill>
                  <a:schemeClr val="tx1"/>
                </a:solidFill>
              </a:rPr>
              <a:t>RECORDS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tx1"/>
                </a:solidFill>
              </a:rPr>
              <a:t>SUBMITTED</a:t>
            </a:r>
            <a:r>
              <a:rPr lang="en-US" sz="1000" kern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When all records are sent, processing is done.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99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MatchUp Web Service…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714" y="2935371"/>
            <a:ext cx="1962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033" y="2424787"/>
            <a:ext cx="1133333" cy="15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86" y="2816395"/>
            <a:ext cx="1200000" cy="1133333"/>
          </a:xfrm>
          <a:prstGeom prst="rect">
            <a:avLst/>
          </a:prstGeom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 rot="10800000">
            <a:off x="2795607" y="3428999"/>
            <a:ext cx="381000" cy="304799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984" y="3205739"/>
            <a:ext cx="1171429" cy="72381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Retrieve results…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270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MatchUp Web Service…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714" y="2935371"/>
            <a:ext cx="1962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033" y="2424787"/>
            <a:ext cx="1133333" cy="15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86" y="2816395"/>
            <a:ext cx="1200000" cy="1133333"/>
          </a:xfrm>
          <a:prstGeom prst="rect">
            <a:avLst/>
          </a:prstGeom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 rot="10800000">
            <a:off x="2795607" y="3124200"/>
            <a:ext cx="381000" cy="304799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984" y="3205739"/>
            <a:ext cx="1171429" cy="723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959" y="2868775"/>
            <a:ext cx="1171429" cy="102857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Retrieve results…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7215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MatchUp Web Service…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714" y="2935371"/>
            <a:ext cx="1962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033" y="2424787"/>
            <a:ext cx="1133333" cy="15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86" y="2816395"/>
            <a:ext cx="1200000" cy="1133333"/>
          </a:xfrm>
          <a:prstGeom prst="rect">
            <a:avLst/>
          </a:prstGeom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 rot="10800000">
            <a:off x="2795607" y="2819400"/>
            <a:ext cx="381000" cy="304799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984" y="3205739"/>
            <a:ext cx="1171429" cy="723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959" y="2868775"/>
            <a:ext cx="1171429" cy="102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748" y="2520050"/>
            <a:ext cx="1142857" cy="131428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Retrieve results…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0397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MatchUp Web Service…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714" y="2935371"/>
            <a:ext cx="1962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033" y="2424787"/>
            <a:ext cx="1133333" cy="15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86" y="2816395"/>
            <a:ext cx="1200000" cy="1133333"/>
          </a:xfrm>
          <a:prstGeom prst="rect">
            <a:avLst/>
          </a:prstGeom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 rot="10800000">
            <a:off x="2795607" y="2590800"/>
            <a:ext cx="381000" cy="304799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984" y="3205739"/>
            <a:ext cx="1171429" cy="723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959" y="2868775"/>
            <a:ext cx="1171429" cy="102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748" y="2520050"/>
            <a:ext cx="1142857" cy="1314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046" y="2302976"/>
            <a:ext cx="1152381" cy="155238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Retrieve results…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1510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charset="0"/>
              </a:rPr>
              <a:t>Like other MatchUp solutions, the results are returned in the form of output properties which tell a particular records relation to other records </a:t>
            </a:r>
          </a:p>
          <a:p>
            <a:pPr marL="914400" lvl="1" indent="0">
              <a:buNone/>
            </a:pPr>
            <a:r>
              <a:rPr lang="en-US" sz="2000" dirty="0">
                <a:latin typeface="Arial" charset="0"/>
              </a:rPr>
              <a:t> 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914650"/>
            <a:ext cx="869632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Swis721 BT" pitchFamily="34" charset="0"/>
              </a:rPr>
              <a:t>Example JSON Input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914400" lvl="1" indent="0">
              <a:buNone/>
            </a:pPr>
            <a:r>
              <a:rPr lang="en-US" sz="2000" dirty="0">
                <a:latin typeface="Arial" charset="0"/>
              </a:rPr>
              <a:t> 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6" y="895095"/>
            <a:ext cx="7814734" cy="58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38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Swis721 BT" pitchFamily="34" charset="0"/>
              </a:rPr>
              <a:t>Sample Output Properties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914400" lvl="1" indent="0">
              <a:buNone/>
            </a:pPr>
            <a:r>
              <a:rPr lang="en-US" sz="2000" dirty="0">
                <a:latin typeface="Arial" charset="0"/>
              </a:rPr>
              <a:t> 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81" y="2900428"/>
            <a:ext cx="7295238" cy="1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97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0800" y="71735"/>
            <a:ext cx="491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MatchUp </a:t>
            </a:r>
            <a:r>
              <a:rPr lang="en-US" sz="2400" dirty="0">
                <a:solidFill>
                  <a:srgbClr val="FF0000"/>
                </a:solidFill>
              </a:rPr>
              <a:t>OBJECT</a:t>
            </a:r>
            <a:r>
              <a:rPr lang="en-US" sz="2400" dirty="0">
                <a:solidFill>
                  <a:schemeClr val="bg1"/>
                </a:solidFill>
              </a:rPr>
              <a:t> Order of Operations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514600" y="1600200"/>
            <a:ext cx="22860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INITIALIZE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14600" y="2667000"/>
            <a:ext cx="22860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6400" dist="50800" dir="5400000" sx="84000" sy="84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BUILD KEY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14600" y="4953000"/>
            <a:ext cx="22860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DEDUPE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14600" y="5562600"/>
            <a:ext cx="2286000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READ RESULTS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14600" y="3429000"/>
            <a:ext cx="2286000" cy="1143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STORE KEY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838200" cy="117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4" name="Rectangle 13"/>
          <p:cNvSpPr/>
          <p:nvPr/>
        </p:nvSpPr>
        <p:spPr>
          <a:xfrm>
            <a:off x="2514600" y="21336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 database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61722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group output record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29000" y="1905000"/>
            <a:ext cx="0" cy="22860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29000" y="2438400"/>
            <a:ext cx="0" cy="22860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29000" y="2971800"/>
            <a:ext cx="0" cy="45720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9000" y="4572000"/>
            <a:ext cx="0" cy="38100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57800" y="61722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duplicates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429000" y="5791200"/>
            <a:ext cx="0" cy="38100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29000" y="5257800"/>
            <a:ext cx="0" cy="30480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9"/>
          <p:cNvCxnSpPr>
            <a:endCxn id="20" idx="0"/>
          </p:cNvCxnSpPr>
          <p:nvPr/>
        </p:nvCxnSpPr>
        <p:spPr>
          <a:xfrm>
            <a:off x="3429000" y="5943600"/>
            <a:ext cx="2971800" cy="228600"/>
          </a:xfrm>
          <a:prstGeom prst="bentConnector2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12" idx="3"/>
            <a:endCxn id="13" idx="2"/>
          </p:cNvCxnSpPr>
          <p:nvPr/>
        </p:nvCxnSpPr>
        <p:spPr>
          <a:xfrm flipV="1">
            <a:off x="4800600" y="2932067"/>
            <a:ext cx="1104900" cy="1068433"/>
          </a:xfrm>
          <a:prstGeom prst="bentConnector2">
            <a:avLst/>
          </a:prstGeom>
          <a:ln w="44450">
            <a:solidFill>
              <a:schemeClr val="tx1"/>
            </a:solidFill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00600" y="2286000"/>
            <a:ext cx="762000" cy="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0800" y="71735"/>
            <a:ext cx="555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MatchUp </a:t>
            </a:r>
            <a:r>
              <a:rPr lang="en-US" sz="2400" dirty="0">
                <a:solidFill>
                  <a:srgbClr val="92D050"/>
                </a:solidFill>
              </a:rPr>
              <a:t>Web Service </a:t>
            </a:r>
            <a:r>
              <a:rPr lang="en-US" sz="2400" dirty="0">
                <a:solidFill>
                  <a:schemeClr val="bg1"/>
                </a:solidFill>
              </a:rPr>
              <a:t>Order of Operations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514600" y="1600200"/>
            <a:ext cx="22860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CREATE JOB REQUEST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14600" y="2667000"/>
            <a:ext cx="22860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6400" dist="50800" dir="5400000" sx="84000" sy="84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SUBMIT RECORDS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14600" y="5181600"/>
            <a:ext cx="22860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RETRIEVE RECORDS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14600" y="3449592"/>
            <a:ext cx="22860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SUBMIT JOB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838200" cy="117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4" name="Rectangle 13"/>
          <p:cNvSpPr/>
          <p:nvPr/>
        </p:nvSpPr>
        <p:spPr>
          <a:xfrm>
            <a:off x="2514600" y="21336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 database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58674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group output record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29000" y="1905000"/>
            <a:ext cx="0" cy="22860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29000" y="2438400"/>
            <a:ext cx="0" cy="22860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29000" y="2971800"/>
            <a:ext cx="0" cy="45720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9000" y="4475208"/>
            <a:ext cx="0" cy="706392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57800" y="58674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duplicates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429000" y="5486400"/>
            <a:ext cx="0" cy="38100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9"/>
          <p:cNvCxnSpPr>
            <a:endCxn id="20" idx="0"/>
          </p:cNvCxnSpPr>
          <p:nvPr/>
        </p:nvCxnSpPr>
        <p:spPr>
          <a:xfrm>
            <a:off x="3429000" y="5638800"/>
            <a:ext cx="2971800" cy="228600"/>
          </a:xfrm>
          <a:prstGeom prst="bentConnector2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endCxn id="13" idx="2"/>
          </p:cNvCxnSpPr>
          <p:nvPr/>
        </p:nvCxnSpPr>
        <p:spPr>
          <a:xfrm flipV="1">
            <a:off x="3429000" y="2932067"/>
            <a:ext cx="2476500" cy="252458"/>
          </a:xfrm>
          <a:prstGeom prst="bentConnector2">
            <a:avLst/>
          </a:prstGeom>
          <a:ln w="44450">
            <a:solidFill>
              <a:schemeClr val="tx1"/>
            </a:solidFill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00600" y="2286000"/>
            <a:ext cx="762000" cy="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7" name="Rounded Rectangle 7"/>
          <p:cNvSpPr/>
          <p:nvPr/>
        </p:nvSpPr>
        <p:spPr>
          <a:xfrm>
            <a:off x="2501462" y="990600"/>
            <a:ext cx="22860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GET MATCHCODELIST</a:t>
            </a:r>
          </a:p>
        </p:txBody>
      </p:sp>
      <p:sp>
        <p:nvSpPr>
          <p:cNvPr id="28" name="Rounded Rectangle 11"/>
          <p:cNvSpPr/>
          <p:nvPr/>
        </p:nvSpPr>
        <p:spPr>
          <a:xfrm>
            <a:off x="2514600" y="4170408"/>
            <a:ext cx="22860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GET JOB STATUS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429000" y="3754392"/>
            <a:ext cx="0" cy="416016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3"/>
          <p:cNvCxnSpPr/>
          <p:nvPr/>
        </p:nvCxnSpPr>
        <p:spPr>
          <a:xfrm flipV="1">
            <a:off x="3431628" y="4564017"/>
            <a:ext cx="2476500" cy="252458"/>
          </a:xfrm>
          <a:prstGeom prst="bentConnector2">
            <a:avLst/>
          </a:prstGeom>
          <a:ln w="44450">
            <a:solidFill>
              <a:schemeClr val="tx1"/>
            </a:solidFill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800600" y="4343829"/>
            <a:ext cx="762000" cy="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650" y="3836988"/>
            <a:ext cx="1962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06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AE6BF-8D32-4229-83EE-BC82B16450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17440B-5F1D-4FCA-B576-996976FDD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69751"/>
              </p:ext>
            </p:extLst>
          </p:nvPr>
        </p:nvGraphicFramePr>
        <p:xfrm>
          <a:off x="838200" y="1570032"/>
          <a:ext cx="7498280" cy="5213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973">
                  <a:extLst>
                    <a:ext uri="{9D8B030D-6E8A-4147-A177-3AD203B41FA5}">
                      <a16:colId xmlns:a16="http://schemas.microsoft.com/office/drawing/2014/main" val="3523172937"/>
                    </a:ext>
                  </a:extLst>
                </a:gridCol>
                <a:gridCol w="1234973">
                  <a:extLst>
                    <a:ext uri="{9D8B030D-6E8A-4147-A177-3AD203B41FA5}">
                      <a16:colId xmlns:a16="http://schemas.microsoft.com/office/drawing/2014/main" val="1880881695"/>
                    </a:ext>
                  </a:extLst>
                </a:gridCol>
              </a:tblGrid>
              <a:tr h="199384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MatchUp Windows Desktop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MatchUp Object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MatchUp ETL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LWXL MatchUp</a:t>
                      </a: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MatchUp Web Service</a:t>
                      </a: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Matchcode Editor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Programming required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Multi Platform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8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Real Time - Deduping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Flexible output (File type)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Various file types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Various file types</a:t>
                      </a:r>
                      <a:r>
                        <a:rPr lang="en-US" sz="1000" u="none" strike="noStrike" baseline="0" dirty="0">
                          <a:effectLst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Record Limit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unlimited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Unlimited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unlimited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50000</a:t>
                      </a: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unlimited</a:t>
                      </a: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Global processing?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US, CAN, UK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Global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Global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presently no</a:t>
                      </a: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presently no</a:t>
                      </a: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Output record Consolidation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gathering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survivorship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Output record priority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priority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golden record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source record update (distribute)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scattering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Rapid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Development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Rapid Integration</a:t>
                      </a: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direct file handling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Excel, csv, etc.</a:t>
                      </a: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unlimited files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Source, lookup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analyzing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built in tool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file control toolset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23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Automatic reports generated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18 reports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updates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automatic</a:t>
                      </a: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support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052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Swis721 BT" pitchFamily="34" charset="0"/>
              </a:rPr>
              <a:t>MatchUp Web Service is a good option for…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“I need to call from an environment or language which MD doesn't support”.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nodeJS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customers – currently we don’t distribute wrapper libraries for our Objects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“Can be integrated into an application where a service can be called, but linking to our library and datafiles is not easy.”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Ex: CRM integration where hosting libraries and data files is problematic.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Ex: An updated OS, DBMS or IDE might produce compatibility issues.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Ex: Everything is done in the cloud.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“Advanced Options are not important, we just need to link matching records”.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Ex: Group records but Golden Record / Survivorship is unnecessary.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“We don't require advanced matchcodes.”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Ex: Group records under basic match types</a:t>
            </a:r>
          </a:p>
          <a:p>
            <a:pPr marL="0" indent="0" algn="ctr">
              <a:buNone/>
            </a:pP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Deduping 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sz="2000" dirty="0">
                <a:latin typeface="Arial" charset="0"/>
              </a:rPr>
              <a:t>Most  Melissa Data Objects are record based</a:t>
            </a:r>
          </a:p>
          <a:p>
            <a:pPr marL="914400" lvl="1" indent="0">
              <a:buNone/>
            </a:pPr>
            <a:r>
              <a:rPr lang="en-US" sz="2000" dirty="0">
                <a:latin typeface="Arial" charset="0"/>
              </a:rPr>
              <a:t>i.e. a record is passed to the API and it returns results pertaining to that record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pPr>
              <a:buNone/>
            </a:pPr>
            <a:r>
              <a:rPr lang="en-US" sz="2000" dirty="0">
                <a:latin typeface="Arial" charset="0"/>
              </a:rPr>
              <a:t>MatchUp (deduping) returns results based on other records processed</a:t>
            </a:r>
          </a:p>
          <a:p>
            <a:pPr marL="914400" indent="0">
              <a:buNone/>
            </a:pPr>
            <a:r>
              <a:rPr lang="en-US" sz="2000" dirty="0">
                <a:latin typeface="Arial" charset="0"/>
              </a:rPr>
              <a:t>i.e. the results of the first record can not be returned until all   keys  are built (and compared)</a:t>
            </a: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Complex rule sets (matchcodes) can make processing slower and even return false dupe groupings</a:t>
            </a:r>
          </a:p>
          <a:p>
            <a:pPr marL="914400" lvl="1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Use caution in creating your matching strategy and test   thoroughly before implementing in a production environment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Savings 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0800" y="1828800"/>
            <a:ext cx="5562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Sending duplicate mail pieces to customers and prospects is costly 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Cut printing and production costs by eliminating producing unnecessary mail pieces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Reduce the negative image to customers/prospects who might otherwise receive multiple mail pieces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Telemarketers lower long distance charges and reduce the negative image to customers/prospects who might otherwise receive multiple calls</a:t>
            </a:r>
          </a:p>
          <a:p>
            <a:pPr marL="914400" lvl="1" indent="0">
              <a:buNone/>
            </a:pPr>
            <a:r>
              <a:rPr lang="en-US" sz="2000" dirty="0">
                <a:latin typeface="Arial" charset="0"/>
              </a:rPr>
              <a:t> 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Savings 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0800" y="1828800"/>
            <a:ext cx="5562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Time.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Setup time required to implement reduces repetitive manual labor.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MatchUp is very fast. Eliminate the need for dedicating processors for days to dedupe your database.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6" name="Picture 2" descr="3d,businesses,characters,clocks,communications,concepts,deadlines,figures,Fotolia,gold,hangs,idioms,overtime,presentations,risks,stress,times,wo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Data Quality 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1752600"/>
          </a:xfrm>
        </p:spPr>
        <p:txBody>
          <a:bodyPr/>
          <a:lstStyle/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Record linkage output properties allow for easy grouping of matched records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438400"/>
            <a:ext cx="4495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charset="0"/>
              </a:rPr>
              <a:t>Resolve / Update </a:t>
            </a:r>
            <a:r>
              <a:rPr lang="en-US" dirty="0">
                <a:latin typeface="Arial" charset="0"/>
              </a:rPr>
              <a:t>outdated records, tables or entire databases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37891" name="Picture 3" descr="business concepts,carts,characters,concepts,deliveries,Fotolia,gold,legal,offices,paperwork,persons,poses,supplies,wor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2181225" cy="218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Data Quality 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1752600"/>
          </a:xfrm>
        </p:spPr>
        <p:txBody>
          <a:bodyPr/>
          <a:lstStyle/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The most common MatchUp task is to identify and remove duplicate records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438400"/>
            <a:ext cx="4495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charset="0"/>
              </a:rPr>
              <a:t>Cleans </a:t>
            </a:r>
            <a:r>
              <a:rPr lang="en-US" dirty="0">
                <a:latin typeface="Arial" charset="0"/>
              </a:rPr>
              <a:t>outdated records, tables or entire databases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38915" name="Picture 3" descr="business concepts,concepts,construction,contractors,fixes,Fotolia,gold,ideas,paintbrushes,paints,presentations,repairs,rollers,tools,worker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676400"/>
            <a:ext cx="2181225" cy="218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Data Quality 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1752600"/>
          </a:xfrm>
        </p:spPr>
        <p:txBody>
          <a:bodyPr/>
          <a:lstStyle/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Prevent point of entry redundant database records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Store record matchkey and output disposition properties for future evaluation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074" name="Picture 2" descr="View det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900" y="-19415125"/>
            <a:ext cx="914400" cy="91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2438400"/>
            <a:ext cx="4495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charset="0"/>
              </a:rPr>
              <a:t>Maintain / Monitor </a:t>
            </a:r>
            <a:r>
              <a:rPr lang="en-US" dirty="0">
                <a:latin typeface="Arial" charset="0"/>
              </a:rPr>
              <a:t>outdated records, tables or entire databases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39939" name="Picture 3" descr="builders,businesses,concepts,construction,contractors,directions,fixes,foremen,Fotolia,hardhats,layouts,plans,pulls,repairs,rulers,tape measures,tools,work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6983413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activists,amplifies,announcements,coaches,communications,concepts,Fotolia,loud,loudspeakers,megaphones,microphones,presentations,speakers,speeches,warn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6327">
            <a:off x="457200" y="31242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>
                <a:latin typeface="Arial" charset="0"/>
              </a:rPr>
              <a:t>Thank You 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1430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4384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886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51816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5532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C:\Users\Tim\AppData\Local\Microsoft\Windows\Temporary Internet Files\Content.IE5\WDHPQWXJ\MC90044131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057400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6" descr="C:\Users\Tim\AppData\Local\Microsoft\Windows\Temporary Internet Files\Content.IE5\WDHPQWXJ\MC90044131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057400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flipH="1">
            <a:off x="4953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22B495E3-6885-4F56-B6B8-49D6911A39E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2" name="Picture 3" descr="MD-logo-color-tag-lo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2625" y="5410200"/>
            <a:ext cx="2797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MatchUp Web Service is Versatile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914400"/>
          </a:xfrm>
        </p:spPr>
        <p:txBody>
          <a:bodyPr/>
          <a:lstStyle/>
          <a:p>
            <a:pPr indent="0">
              <a:buNone/>
            </a:pPr>
            <a:r>
              <a:rPr lang="en-US" sz="2000" dirty="0">
                <a:latin typeface="Arial" charset="0"/>
              </a:rPr>
              <a:t>Rapid application development made easy for any language platform protocol combination that </a:t>
            </a:r>
            <a:r>
              <a:rPr lang="en-US" sz="2000" b="1" dirty="0">
                <a:latin typeface="Arial" charset="0"/>
              </a:rPr>
              <a:t>can call </a:t>
            </a:r>
            <a:r>
              <a:rPr lang="en-US" sz="2000" dirty="0">
                <a:latin typeface="Arial" charset="0"/>
              </a:rPr>
              <a:t>a web service</a:t>
            </a:r>
            <a:endParaRPr lang="en-US" sz="1600" dirty="0">
              <a:latin typeface="Arial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 descr="https://encrypted-tbn3.google.com/images?q=tbn:ANd9GcQXJJsrHv4crsaOpeGyJo8rt75QBluYk7mP394viZP8ERM-Hc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288" y="4267200"/>
            <a:ext cx="1828800" cy="1121494"/>
          </a:xfrm>
          <a:prstGeom prst="rect">
            <a:avLst/>
          </a:prstGeom>
          <a:noFill/>
        </p:spPr>
      </p:pic>
      <p:pic>
        <p:nvPicPr>
          <p:cNvPr id="2056" name="Picture 8" descr="https://encrypted-tbn2.google.com/images?q=tbn:ANd9GcTn6UizM9CqHe69tZTLbQ13R1rjoyjAVZOfkx3hiD7lz_nHWzh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144" y="5062980"/>
            <a:ext cx="1738656" cy="1685277"/>
          </a:xfrm>
          <a:prstGeom prst="rect">
            <a:avLst/>
          </a:prstGeom>
          <a:noFill/>
        </p:spPr>
      </p:pic>
      <p:pic>
        <p:nvPicPr>
          <p:cNvPr id="2060" name="Picture 12" descr="https://encrypted-tbn3.google.com/images?q=tbn:ANd9GcQe9crUnFZeskHgwWbaI5Q8osST20aD5iuTAvlQtC4XZOKOdhJMD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238749"/>
            <a:ext cx="1640418" cy="857251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152857"/>
            <a:ext cx="1114286" cy="1314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121" y="3331590"/>
            <a:ext cx="1408079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27063"/>
            <a:ext cx="7924800" cy="668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Swis721 BT" pitchFamily="34" charset="0"/>
              </a:rPr>
              <a:t>Identifying Duplicates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C35EFAA-66A1-4575-8242-1F4AE2837E6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1143000" y="2873514"/>
            <a:ext cx="4495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eaLnBrk="1" hangingPunct="1">
              <a:buClrTx/>
              <a:buSzTx/>
            </a:pPr>
            <a:r>
              <a:rPr kumimoji="0"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How do we match differently formatted records?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4114800"/>
          <a:ext cx="29718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724400" y="4114800"/>
          <a:ext cx="29718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1143000" y="19812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How do I set the rules for determining whether two records match or not?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4495800"/>
            <a:ext cx="2932113" cy="1600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SzTx/>
            </a:pPr>
            <a:br>
              <a:rPr kumimoji="0" lang="en-US" sz="1600" b="1" dirty="0">
                <a:solidFill>
                  <a:srgbClr val="000078"/>
                </a:solidFill>
                <a:latin typeface="Arial" charset="0"/>
              </a:rPr>
            </a:br>
            <a:r>
              <a:rPr kumimoji="0" lang="en-US" sz="1600" b="1" dirty="0">
                <a:solidFill>
                  <a:srgbClr val="0000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Smith Jr., John</a:t>
            </a:r>
            <a:b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Accounting Services, Inc.</a:t>
            </a:r>
            <a:b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Main St</a:t>
            </a:r>
            <a:b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Anytown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CA 92688</a:t>
            </a:r>
            <a:endParaRPr kumimoji="0" lang="en-US" sz="2000" dirty="0">
              <a:solidFill>
                <a:srgbClr val="00007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endParaRPr kumimoji="0" lang="en-US" sz="1400" b="1" dirty="0">
              <a:solidFill>
                <a:srgbClr val="000078"/>
              </a:solidFill>
              <a:latin typeface="Arial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724400" y="4495800"/>
            <a:ext cx="2932113" cy="1600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Mr. J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Smithe</a:t>
            </a:r>
            <a:b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TAXman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Consulting</a:t>
            </a:r>
            <a:b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Suite 5</a:t>
            </a:r>
            <a:b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North Main Street</a:t>
            </a:r>
            <a:b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Anytown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CA 92688</a:t>
            </a:r>
          </a:p>
        </p:txBody>
      </p:sp>
      <p:pic>
        <p:nvPicPr>
          <p:cNvPr id="3074" name="Picture 2" descr="access,business concepts,collaboration,communication,companies,data,exchanges,information,internet,laptop computers,networking,teamwork,technologies,web,Fotoli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1828801"/>
            <a:ext cx="1828799" cy="18287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086600" y="144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itchFamily="34" charset="0"/>
                <a:cs typeface="Mongolian Baiti" pitchFamily="66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13716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Black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1676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7600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27063"/>
            <a:ext cx="7924800" cy="668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Swis721 BT" pitchFamily="34" charset="0"/>
              </a:rPr>
              <a:t>call </a:t>
            </a:r>
            <a:r>
              <a:rPr lang="en-US" sz="2400" dirty="0" err="1">
                <a:latin typeface="Swis721 BT" pitchFamily="34" charset="0"/>
              </a:rPr>
              <a:t>GetMatchcodeList</a:t>
            </a:r>
            <a:r>
              <a:rPr lang="en-US" sz="2400" dirty="0">
                <a:latin typeface="Swis721 BT" pitchFamily="34" charset="0"/>
              </a:rPr>
              <a:t> for available matchcodes…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899"/>
            <a:ext cx="9144000" cy="47951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MatchUp Web Service is Easy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b="1" dirty="0">
                <a:latin typeface="Arial" charset="0"/>
              </a:rPr>
              <a:t>Installation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04651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b="1" dirty="0">
                <a:latin typeface="Arial" charset="0"/>
              </a:rPr>
              <a:t>Rapid 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29202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b="1" dirty="0">
                <a:latin typeface="Arial" charset="0"/>
              </a:rPr>
              <a:t>Resources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29000" y="2463800"/>
            <a:ext cx="6096000" cy="3784600"/>
          </a:xfrm>
          <a:prstGeom prst="rect">
            <a:avLst/>
          </a:prstGeom>
          <a:noFill/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</p:sp>
      <p:sp>
        <p:nvSpPr>
          <p:cNvPr id="25" name="Freeform 24"/>
          <p:cNvSpPr/>
          <p:nvPr/>
        </p:nvSpPr>
        <p:spPr>
          <a:xfrm>
            <a:off x="6165084" y="3886196"/>
            <a:ext cx="2081530" cy="2081530"/>
          </a:xfrm>
          <a:custGeom>
            <a:avLst/>
            <a:gdLst>
              <a:gd name="connsiteX0" fmla="*/ 1477481 w 2081530"/>
              <a:gd name="connsiteY0" fmla="*/ 331877 h 2081530"/>
              <a:gd name="connsiteX1" fmla="*/ 1639391 w 2081530"/>
              <a:gd name="connsiteY1" fmla="*/ 196011 h 2081530"/>
              <a:gd name="connsiteX2" fmla="*/ 1768738 w 2081530"/>
              <a:gd name="connsiteY2" fmla="*/ 304547 h 2081530"/>
              <a:gd name="connsiteX3" fmla="*/ 1663051 w 2081530"/>
              <a:gd name="connsiteY3" fmla="*/ 487590 h 2081530"/>
              <a:gd name="connsiteX4" fmla="*/ 1830973 w 2081530"/>
              <a:gd name="connsiteY4" fmla="*/ 778441 h 2081530"/>
              <a:gd name="connsiteX5" fmla="*/ 2042336 w 2081530"/>
              <a:gd name="connsiteY5" fmla="*/ 778436 h 2081530"/>
              <a:gd name="connsiteX6" fmla="*/ 2071656 w 2081530"/>
              <a:gd name="connsiteY6" fmla="*/ 944721 h 2081530"/>
              <a:gd name="connsiteX7" fmla="*/ 1873038 w 2081530"/>
              <a:gd name="connsiteY7" fmla="*/ 1017006 h 2081530"/>
              <a:gd name="connsiteX8" fmla="*/ 1814719 w 2081530"/>
              <a:gd name="connsiteY8" fmla="*/ 1347747 h 2081530"/>
              <a:gd name="connsiteX9" fmla="*/ 1976636 w 2081530"/>
              <a:gd name="connsiteY9" fmla="*/ 1483604 h 2081530"/>
              <a:gd name="connsiteX10" fmla="*/ 1892211 w 2081530"/>
              <a:gd name="connsiteY10" fmla="*/ 1629834 h 2081530"/>
              <a:gd name="connsiteX11" fmla="*/ 1693596 w 2081530"/>
              <a:gd name="connsiteY11" fmla="*/ 1557538 h 2081530"/>
              <a:gd name="connsiteX12" fmla="*/ 1436323 w 2081530"/>
              <a:gd name="connsiteY12" fmla="*/ 1773415 h 2081530"/>
              <a:gd name="connsiteX13" fmla="*/ 1473032 w 2081530"/>
              <a:gd name="connsiteY13" fmla="*/ 1981566 h 2081530"/>
              <a:gd name="connsiteX14" fmla="*/ 1314364 w 2081530"/>
              <a:gd name="connsiteY14" fmla="*/ 2039317 h 2081530"/>
              <a:gd name="connsiteX15" fmla="*/ 1208687 w 2081530"/>
              <a:gd name="connsiteY15" fmla="*/ 1856268 h 2081530"/>
              <a:gd name="connsiteX16" fmla="*/ 872842 w 2081530"/>
              <a:gd name="connsiteY16" fmla="*/ 1856268 h 2081530"/>
              <a:gd name="connsiteX17" fmla="*/ 767166 w 2081530"/>
              <a:gd name="connsiteY17" fmla="*/ 2039317 h 2081530"/>
              <a:gd name="connsiteX18" fmla="*/ 608498 w 2081530"/>
              <a:gd name="connsiteY18" fmla="*/ 1981566 h 2081530"/>
              <a:gd name="connsiteX19" fmla="*/ 645206 w 2081530"/>
              <a:gd name="connsiteY19" fmla="*/ 1773415 h 2081530"/>
              <a:gd name="connsiteX20" fmla="*/ 387934 w 2081530"/>
              <a:gd name="connsiteY20" fmla="*/ 1557538 h 2081530"/>
              <a:gd name="connsiteX21" fmla="*/ 189319 w 2081530"/>
              <a:gd name="connsiteY21" fmla="*/ 1629834 h 2081530"/>
              <a:gd name="connsiteX22" fmla="*/ 104894 w 2081530"/>
              <a:gd name="connsiteY22" fmla="*/ 1483604 h 2081530"/>
              <a:gd name="connsiteX23" fmla="*/ 266811 w 2081530"/>
              <a:gd name="connsiteY23" fmla="*/ 1347747 h 2081530"/>
              <a:gd name="connsiteX24" fmla="*/ 208492 w 2081530"/>
              <a:gd name="connsiteY24" fmla="*/ 1017006 h 2081530"/>
              <a:gd name="connsiteX25" fmla="*/ 9874 w 2081530"/>
              <a:gd name="connsiteY25" fmla="*/ 944721 h 2081530"/>
              <a:gd name="connsiteX26" fmla="*/ 39194 w 2081530"/>
              <a:gd name="connsiteY26" fmla="*/ 778436 h 2081530"/>
              <a:gd name="connsiteX27" fmla="*/ 250557 w 2081530"/>
              <a:gd name="connsiteY27" fmla="*/ 778441 h 2081530"/>
              <a:gd name="connsiteX28" fmla="*/ 418480 w 2081530"/>
              <a:gd name="connsiteY28" fmla="*/ 487591 h 2081530"/>
              <a:gd name="connsiteX29" fmla="*/ 312792 w 2081530"/>
              <a:gd name="connsiteY29" fmla="*/ 304547 h 2081530"/>
              <a:gd name="connsiteX30" fmla="*/ 442139 w 2081530"/>
              <a:gd name="connsiteY30" fmla="*/ 196011 h 2081530"/>
              <a:gd name="connsiteX31" fmla="*/ 604049 w 2081530"/>
              <a:gd name="connsiteY31" fmla="*/ 331877 h 2081530"/>
              <a:gd name="connsiteX32" fmla="*/ 919640 w 2081530"/>
              <a:gd name="connsiteY32" fmla="*/ 217012 h 2081530"/>
              <a:gd name="connsiteX33" fmla="*/ 956339 w 2081530"/>
              <a:gd name="connsiteY33" fmla="*/ 8857 h 2081530"/>
              <a:gd name="connsiteX34" fmla="*/ 1125191 w 2081530"/>
              <a:gd name="connsiteY34" fmla="*/ 8857 h 2081530"/>
              <a:gd name="connsiteX35" fmla="*/ 1161889 w 2081530"/>
              <a:gd name="connsiteY35" fmla="*/ 217010 h 2081530"/>
              <a:gd name="connsiteX36" fmla="*/ 1477480 w 2081530"/>
              <a:gd name="connsiteY36" fmla="*/ 331876 h 2081530"/>
              <a:gd name="connsiteX37" fmla="*/ 1477481 w 2081530"/>
              <a:gd name="connsiteY37" fmla="*/ 331877 h 20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1530" h="2081530">
                <a:moveTo>
                  <a:pt x="1477481" y="331877"/>
                </a:moveTo>
                <a:lnTo>
                  <a:pt x="1639391" y="196011"/>
                </a:lnTo>
                <a:lnTo>
                  <a:pt x="1768738" y="304547"/>
                </a:lnTo>
                <a:lnTo>
                  <a:pt x="1663051" y="487590"/>
                </a:lnTo>
                <a:cubicBezTo>
                  <a:pt x="1738200" y="572128"/>
                  <a:pt x="1795336" y="671091"/>
                  <a:pt x="1830973" y="778441"/>
                </a:cubicBezTo>
                <a:lnTo>
                  <a:pt x="2042336" y="778436"/>
                </a:lnTo>
                <a:lnTo>
                  <a:pt x="2071656" y="944721"/>
                </a:lnTo>
                <a:lnTo>
                  <a:pt x="1873038" y="1017006"/>
                </a:lnTo>
                <a:cubicBezTo>
                  <a:pt x="1876266" y="1130070"/>
                  <a:pt x="1856422" y="1242606"/>
                  <a:pt x="1814719" y="1347747"/>
                </a:cubicBezTo>
                <a:lnTo>
                  <a:pt x="1976636" y="1483604"/>
                </a:lnTo>
                <a:lnTo>
                  <a:pt x="1892211" y="1629834"/>
                </a:lnTo>
                <a:lnTo>
                  <a:pt x="1693596" y="1557538"/>
                </a:lnTo>
                <a:cubicBezTo>
                  <a:pt x="1623392" y="1646225"/>
                  <a:pt x="1535854" y="1719678"/>
                  <a:pt x="1436323" y="1773415"/>
                </a:cubicBezTo>
                <a:lnTo>
                  <a:pt x="1473032" y="1981566"/>
                </a:lnTo>
                <a:lnTo>
                  <a:pt x="1314364" y="2039317"/>
                </a:lnTo>
                <a:lnTo>
                  <a:pt x="1208687" y="1856268"/>
                </a:lnTo>
                <a:cubicBezTo>
                  <a:pt x="1097901" y="1879080"/>
                  <a:pt x="983628" y="1879080"/>
                  <a:pt x="872842" y="1856268"/>
                </a:cubicBezTo>
                <a:lnTo>
                  <a:pt x="767166" y="2039317"/>
                </a:lnTo>
                <a:lnTo>
                  <a:pt x="608498" y="1981566"/>
                </a:lnTo>
                <a:lnTo>
                  <a:pt x="645206" y="1773415"/>
                </a:lnTo>
                <a:cubicBezTo>
                  <a:pt x="545675" y="1719678"/>
                  <a:pt x="458137" y="1646225"/>
                  <a:pt x="387934" y="1557538"/>
                </a:cubicBezTo>
                <a:lnTo>
                  <a:pt x="189319" y="1629834"/>
                </a:lnTo>
                <a:lnTo>
                  <a:pt x="104894" y="1483604"/>
                </a:lnTo>
                <a:lnTo>
                  <a:pt x="266811" y="1347747"/>
                </a:lnTo>
                <a:cubicBezTo>
                  <a:pt x="225108" y="1242606"/>
                  <a:pt x="205265" y="1130070"/>
                  <a:pt x="208492" y="1017006"/>
                </a:cubicBezTo>
                <a:lnTo>
                  <a:pt x="9874" y="944721"/>
                </a:lnTo>
                <a:lnTo>
                  <a:pt x="39194" y="778436"/>
                </a:lnTo>
                <a:lnTo>
                  <a:pt x="250557" y="778441"/>
                </a:lnTo>
                <a:cubicBezTo>
                  <a:pt x="286194" y="671091"/>
                  <a:pt x="343331" y="572128"/>
                  <a:pt x="418480" y="487591"/>
                </a:cubicBezTo>
                <a:lnTo>
                  <a:pt x="312792" y="304547"/>
                </a:lnTo>
                <a:lnTo>
                  <a:pt x="442139" y="196011"/>
                </a:lnTo>
                <a:lnTo>
                  <a:pt x="604049" y="331877"/>
                </a:lnTo>
                <a:cubicBezTo>
                  <a:pt x="700352" y="272549"/>
                  <a:pt x="807733" y="233466"/>
                  <a:pt x="919640" y="217012"/>
                </a:cubicBezTo>
                <a:lnTo>
                  <a:pt x="956339" y="8857"/>
                </a:lnTo>
                <a:lnTo>
                  <a:pt x="1125191" y="8857"/>
                </a:lnTo>
                <a:lnTo>
                  <a:pt x="1161889" y="217010"/>
                </a:lnTo>
                <a:cubicBezTo>
                  <a:pt x="1273796" y="233465"/>
                  <a:pt x="1381177" y="272548"/>
                  <a:pt x="1477480" y="331876"/>
                </a:cubicBezTo>
                <a:lnTo>
                  <a:pt x="1477481" y="331877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6350" cap="rnd"/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extrusionH="6350" prstMaterial="dkEdge">
            <a:bevelT w="127000"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1179" tIns="500290" rIns="431179" bIns="536692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chemeClr val="tx1"/>
                </a:solidFill>
              </a:rPr>
              <a:t>DEVELOPMENT</a:t>
            </a:r>
          </a:p>
        </p:txBody>
      </p:sp>
      <p:sp>
        <p:nvSpPr>
          <p:cNvPr id="26" name="Freeform 25"/>
          <p:cNvSpPr/>
          <p:nvPr/>
        </p:nvSpPr>
        <p:spPr>
          <a:xfrm>
            <a:off x="4900774" y="4688811"/>
            <a:ext cx="1513840" cy="1513840"/>
          </a:xfrm>
          <a:custGeom>
            <a:avLst/>
            <a:gdLst>
              <a:gd name="connsiteX0" fmla="*/ 1132727 w 1513840"/>
              <a:gd name="connsiteY0" fmla="*/ 383418 h 1513840"/>
              <a:gd name="connsiteX1" fmla="*/ 1356070 w 1513840"/>
              <a:gd name="connsiteY1" fmla="*/ 316107 h 1513840"/>
              <a:gd name="connsiteX2" fmla="*/ 1438251 w 1513840"/>
              <a:gd name="connsiteY2" fmla="*/ 458451 h 1513840"/>
              <a:gd name="connsiteX3" fmla="*/ 1268286 w 1513840"/>
              <a:gd name="connsiteY3" fmla="*/ 618215 h 1513840"/>
              <a:gd name="connsiteX4" fmla="*/ 1268286 w 1513840"/>
              <a:gd name="connsiteY4" fmla="*/ 895627 h 1513840"/>
              <a:gd name="connsiteX5" fmla="*/ 1438251 w 1513840"/>
              <a:gd name="connsiteY5" fmla="*/ 1055389 h 1513840"/>
              <a:gd name="connsiteX6" fmla="*/ 1356070 w 1513840"/>
              <a:gd name="connsiteY6" fmla="*/ 1197733 h 1513840"/>
              <a:gd name="connsiteX7" fmla="*/ 1132727 w 1513840"/>
              <a:gd name="connsiteY7" fmla="*/ 1130422 h 1513840"/>
              <a:gd name="connsiteX8" fmla="*/ 892480 w 1513840"/>
              <a:gd name="connsiteY8" fmla="*/ 1269128 h 1513840"/>
              <a:gd name="connsiteX9" fmla="*/ 839102 w 1513840"/>
              <a:gd name="connsiteY9" fmla="*/ 1496205 h 1513840"/>
              <a:gd name="connsiteX10" fmla="*/ 674738 w 1513840"/>
              <a:gd name="connsiteY10" fmla="*/ 1496205 h 1513840"/>
              <a:gd name="connsiteX11" fmla="*/ 621360 w 1513840"/>
              <a:gd name="connsiteY11" fmla="*/ 1269129 h 1513840"/>
              <a:gd name="connsiteX12" fmla="*/ 381113 w 1513840"/>
              <a:gd name="connsiteY12" fmla="*/ 1130422 h 1513840"/>
              <a:gd name="connsiteX13" fmla="*/ 157770 w 1513840"/>
              <a:gd name="connsiteY13" fmla="*/ 1197733 h 1513840"/>
              <a:gd name="connsiteX14" fmla="*/ 75589 w 1513840"/>
              <a:gd name="connsiteY14" fmla="*/ 1055389 h 1513840"/>
              <a:gd name="connsiteX15" fmla="*/ 245554 w 1513840"/>
              <a:gd name="connsiteY15" fmla="*/ 895625 h 1513840"/>
              <a:gd name="connsiteX16" fmla="*/ 245554 w 1513840"/>
              <a:gd name="connsiteY16" fmla="*/ 618213 h 1513840"/>
              <a:gd name="connsiteX17" fmla="*/ 75589 w 1513840"/>
              <a:gd name="connsiteY17" fmla="*/ 458451 h 1513840"/>
              <a:gd name="connsiteX18" fmla="*/ 157770 w 1513840"/>
              <a:gd name="connsiteY18" fmla="*/ 316107 h 1513840"/>
              <a:gd name="connsiteX19" fmla="*/ 381113 w 1513840"/>
              <a:gd name="connsiteY19" fmla="*/ 383418 h 1513840"/>
              <a:gd name="connsiteX20" fmla="*/ 621360 w 1513840"/>
              <a:gd name="connsiteY20" fmla="*/ 244712 h 1513840"/>
              <a:gd name="connsiteX21" fmla="*/ 674738 w 1513840"/>
              <a:gd name="connsiteY21" fmla="*/ 17635 h 1513840"/>
              <a:gd name="connsiteX22" fmla="*/ 839102 w 1513840"/>
              <a:gd name="connsiteY22" fmla="*/ 17635 h 1513840"/>
              <a:gd name="connsiteX23" fmla="*/ 892480 w 1513840"/>
              <a:gd name="connsiteY23" fmla="*/ 244711 h 1513840"/>
              <a:gd name="connsiteX24" fmla="*/ 1132727 w 1513840"/>
              <a:gd name="connsiteY24" fmla="*/ 383418 h 151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3840" h="1513840">
                <a:moveTo>
                  <a:pt x="1132727" y="383418"/>
                </a:moveTo>
                <a:lnTo>
                  <a:pt x="1356070" y="316107"/>
                </a:lnTo>
                <a:lnTo>
                  <a:pt x="1438251" y="458451"/>
                </a:lnTo>
                <a:lnTo>
                  <a:pt x="1268286" y="618215"/>
                </a:lnTo>
                <a:cubicBezTo>
                  <a:pt x="1292923" y="709045"/>
                  <a:pt x="1292923" y="804797"/>
                  <a:pt x="1268286" y="895627"/>
                </a:cubicBezTo>
                <a:lnTo>
                  <a:pt x="1438251" y="1055389"/>
                </a:lnTo>
                <a:lnTo>
                  <a:pt x="1356070" y="1197733"/>
                </a:lnTo>
                <a:lnTo>
                  <a:pt x="1132727" y="1130422"/>
                </a:lnTo>
                <a:cubicBezTo>
                  <a:pt x="1066385" y="1197174"/>
                  <a:pt x="983460" y="1245050"/>
                  <a:pt x="892480" y="1269128"/>
                </a:cubicBezTo>
                <a:lnTo>
                  <a:pt x="839102" y="1496205"/>
                </a:lnTo>
                <a:lnTo>
                  <a:pt x="674738" y="1496205"/>
                </a:lnTo>
                <a:lnTo>
                  <a:pt x="621360" y="1269129"/>
                </a:lnTo>
                <a:cubicBezTo>
                  <a:pt x="530380" y="1245050"/>
                  <a:pt x="447456" y="1197174"/>
                  <a:pt x="381113" y="1130422"/>
                </a:cubicBezTo>
                <a:lnTo>
                  <a:pt x="157770" y="1197733"/>
                </a:lnTo>
                <a:lnTo>
                  <a:pt x="75589" y="1055389"/>
                </a:lnTo>
                <a:lnTo>
                  <a:pt x="245554" y="895625"/>
                </a:lnTo>
                <a:cubicBezTo>
                  <a:pt x="220917" y="804796"/>
                  <a:pt x="220917" y="709043"/>
                  <a:pt x="245554" y="618213"/>
                </a:cubicBezTo>
                <a:lnTo>
                  <a:pt x="75589" y="458451"/>
                </a:lnTo>
                <a:lnTo>
                  <a:pt x="157770" y="316107"/>
                </a:lnTo>
                <a:lnTo>
                  <a:pt x="381113" y="383418"/>
                </a:lnTo>
                <a:cubicBezTo>
                  <a:pt x="447456" y="316666"/>
                  <a:pt x="530380" y="268790"/>
                  <a:pt x="621360" y="244712"/>
                </a:cubicBezTo>
                <a:lnTo>
                  <a:pt x="674738" y="17635"/>
                </a:lnTo>
                <a:lnTo>
                  <a:pt x="839102" y="17635"/>
                </a:lnTo>
                <a:lnTo>
                  <a:pt x="892480" y="244711"/>
                </a:lnTo>
                <a:cubicBezTo>
                  <a:pt x="983460" y="268790"/>
                  <a:pt x="1066384" y="316666"/>
                  <a:pt x="1132727" y="3834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3048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extrusionH="6350" prstMaterial="dkEdge">
            <a:bevelT w="635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3813" tIns="396118" rIns="393813" bIns="39611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27" name="Freeform 26"/>
          <p:cNvSpPr/>
          <p:nvPr/>
        </p:nvSpPr>
        <p:spPr>
          <a:xfrm>
            <a:off x="5757925" y="2463799"/>
            <a:ext cx="1816608" cy="1816608"/>
          </a:xfrm>
          <a:custGeom>
            <a:avLst/>
            <a:gdLst>
              <a:gd name="connsiteX0" fmla="*/ 1109841 w 1483254"/>
              <a:gd name="connsiteY0" fmla="*/ 375671 h 1483254"/>
              <a:gd name="connsiteX1" fmla="*/ 1328671 w 1483254"/>
              <a:gd name="connsiteY1" fmla="*/ 309721 h 1483254"/>
              <a:gd name="connsiteX2" fmla="*/ 1409193 w 1483254"/>
              <a:gd name="connsiteY2" fmla="*/ 449188 h 1483254"/>
              <a:gd name="connsiteX3" fmla="*/ 1242662 w 1483254"/>
              <a:gd name="connsiteY3" fmla="*/ 605724 h 1483254"/>
              <a:gd name="connsiteX4" fmla="*/ 1242662 w 1483254"/>
              <a:gd name="connsiteY4" fmla="*/ 877531 h 1483254"/>
              <a:gd name="connsiteX5" fmla="*/ 1409193 w 1483254"/>
              <a:gd name="connsiteY5" fmla="*/ 1034066 h 1483254"/>
              <a:gd name="connsiteX6" fmla="*/ 1328671 w 1483254"/>
              <a:gd name="connsiteY6" fmla="*/ 1173533 h 1483254"/>
              <a:gd name="connsiteX7" fmla="*/ 1109841 w 1483254"/>
              <a:gd name="connsiteY7" fmla="*/ 1107583 h 1483254"/>
              <a:gd name="connsiteX8" fmla="*/ 874448 w 1483254"/>
              <a:gd name="connsiteY8" fmla="*/ 1243487 h 1483254"/>
              <a:gd name="connsiteX9" fmla="*/ 822149 w 1483254"/>
              <a:gd name="connsiteY9" fmla="*/ 1465975 h 1483254"/>
              <a:gd name="connsiteX10" fmla="*/ 661105 w 1483254"/>
              <a:gd name="connsiteY10" fmla="*/ 1465975 h 1483254"/>
              <a:gd name="connsiteX11" fmla="*/ 608805 w 1483254"/>
              <a:gd name="connsiteY11" fmla="*/ 1243487 h 1483254"/>
              <a:gd name="connsiteX12" fmla="*/ 373412 w 1483254"/>
              <a:gd name="connsiteY12" fmla="*/ 1107583 h 1483254"/>
              <a:gd name="connsiteX13" fmla="*/ 154583 w 1483254"/>
              <a:gd name="connsiteY13" fmla="*/ 1173533 h 1483254"/>
              <a:gd name="connsiteX14" fmla="*/ 74061 w 1483254"/>
              <a:gd name="connsiteY14" fmla="*/ 1034066 h 1483254"/>
              <a:gd name="connsiteX15" fmla="*/ 240592 w 1483254"/>
              <a:gd name="connsiteY15" fmla="*/ 877530 h 1483254"/>
              <a:gd name="connsiteX16" fmla="*/ 240592 w 1483254"/>
              <a:gd name="connsiteY16" fmla="*/ 605723 h 1483254"/>
              <a:gd name="connsiteX17" fmla="*/ 74061 w 1483254"/>
              <a:gd name="connsiteY17" fmla="*/ 449188 h 1483254"/>
              <a:gd name="connsiteX18" fmla="*/ 154583 w 1483254"/>
              <a:gd name="connsiteY18" fmla="*/ 309721 h 1483254"/>
              <a:gd name="connsiteX19" fmla="*/ 373413 w 1483254"/>
              <a:gd name="connsiteY19" fmla="*/ 375671 h 1483254"/>
              <a:gd name="connsiteX20" fmla="*/ 608806 w 1483254"/>
              <a:gd name="connsiteY20" fmla="*/ 239767 h 1483254"/>
              <a:gd name="connsiteX21" fmla="*/ 661105 w 1483254"/>
              <a:gd name="connsiteY21" fmla="*/ 17279 h 1483254"/>
              <a:gd name="connsiteX22" fmla="*/ 822149 w 1483254"/>
              <a:gd name="connsiteY22" fmla="*/ 17279 h 1483254"/>
              <a:gd name="connsiteX23" fmla="*/ 874449 w 1483254"/>
              <a:gd name="connsiteY23" fmla="*/ 239767 h 1483254"/>
              <a:gd name="connsiteX24" fmla="*/ 1109842 w 1483254"/>
              <a:gd name="connsiteY24" fmla="*/ 375672 h 1483254"/>
              <a:gd name="connsiteX25" fmla="*/ 1109841 w 1483254"/>
              <a:gd name="connsiteY25" fmla="*/ 375671 h 148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83254" h="1483254">
                <a:moveTo>
                  <a:pt x="954693" y="375194"/>
                </a:moveTo>
                <a:lnTo>
                  <a:pt x="1113341" y="276937"/>
                </a:lnTo>
                <a:lnTo>
                  <a:pt x="1206320" y="369914"/>
                </a:lnTo>
                <a:lnTo>
                  <a:pt x="1108061" y="528563"/>
                </a:lnTo>
                <a:cubicBezTo>
                  <a:pt x="1145906" y="593649"/>
                  <a:pt x="1165732" y="667641"/>
                  <a:pt x="1165501" y="742930"/>
                </a:cubicBezTo>
                <a:lnTo>
                  <a:pt x="1329919" y="831193"/>
                </a:lnTo>
                <a:lnTo>
                  <a:pt x="1295886" y="958203"/>
                </a:lnTo>
                <a:lnTo>
                  <a:pt x="1109364" y="952435"/>
                </a:lnTo>
                <a:cubicBezTo>
                  <a:pt x="1071920" y="1017753"/>
                  <a:pt x="1017754" y="1071919"/>
                  <a:pt x="952435" y="1109363"/>
                </a:cubicBezTo>
                <a:lnTo>
                  <a:pt x="958205" y="1295886"/>
                </a:lnTo>
                <a:lnTo>
                  <a:pt x="831194" y="1329918"/>
                </a:lnTo>
                <a:lnTo>
                  <a:pt x="742929" y="1165500"/>
                </a:lnTo>
                <a:cubicBezTo>
                  <a:pt x="667639" y="1165732"/>
                  <a:pt x="593647" y="1145906"/>
                  <a:pt x="528561" y="1108060"/>
                </a:cubicBezTo>
                <a:lnTo>
                  <a:pt x="369913" y="1206317"/>
                </a:lnTo>
                <a:lnTo>
                  <a:pt x="276934" y="1113340"/>
                </a:lnTo>
                <a:lnTo>
                  <a:pt x="375193" y="954691"/>
                </a:lnTo>
                <a:cubicBezTo>
                  <a:pt x="337348" y="889605"/>
                  <a:pt x="317522" y="815613"/>
                  <a:pt x="317753" y="740324"/>
                </a:cubicBezTo>
                <a:lnTo>
                  <a:pt x="153335" y="652061"/>
                </a:lnTo>
                <a:lnTo>
                  <a:pt x="187368" y="525051"/>
                </a:lnTo>
                <a:lnTo>
                  <a:pt x="373890" y="530819"/>
                </a:lnTo>
                <a:cubicBezTo>
                  <a:pt x="411334" y="465501"/>
                  <a:pt x="465501" y="411335"/>
                  <a:pt x="530819" y="373891"/>
                </a:cubicBezTo>
                <a:lnTo>
                  <a:pt x="525049" y="187368"/>
                </a:lnTo>
                <a:lnTo>
                  <a:pt x="652060" y="153336"/>
                </a:lnTo>
                <a:lnTo>
                  <a:pt x="740325" y="317754"/>
                </a:lnTo>
                <a:cubicBezTo>
                  <a:pt x="815615" y="317522"/>
                  <a:pt x="889607" y="337349"/>
                  <a:pt x="954694" y="375194"/>
                </a:cubicBezTo>
                <a:lnTo>
                  <a:pt x="954693" y="3751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prstMaterial="dkEdge">
            <a:bevelT w="635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4699" tIns="504698" rIns="504697" bIns="5046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 dirty="0">
                <a:solidFill>
                  <a:schemeClr val="tx1"/>
                </a:solidFill>
              </a:rPr>
              <a:t>INSTALLATION</a:t>
            </a:r>
            <a:r>
              <a:rPr lang="en-US" sz="1000" kern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1992868"/>
            <a:ext cx="472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400" dirty="0">
                <a:latin typeface="Arial" charset="0"/>
              </a:rPr>
              <a:t>There are no libraries or data files to maintain.</a:t>
            </a:r>
          </a:p>
          <a:p>
            <a:pPr indent="0">
              <a:buNone/>
            </a:pPr>
            <a:r>
              <a:rPr lang="en-US" sz="1400" dirty="0">
                <a:latin typeface="Arial" charset="0"/>
              </a:rPr>
              <a:t>Just your licensed Customer ID and a service endpoint is needed to get started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4391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400" dirty="0">
                <a:latin typeface="Arial" charset="0"/>
              </a:rPr>
              <a:t>It ‘can’ be as easy as sending sample requests through your browser (see documentation for examples)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4747736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400" dirty="0">
                <a:latin typeface="Arial" charset="0"/>
              </a:rPr>
              <a:t>Online documentation and </a:t>
            </a:r>
            <a:r>
              <a:rPr lang="en-US" sz="1400" dirty="0" err="1">
                <a:latin typeface="Arial" charset="0"/>
              </a:rPr>
              <a:t>DevConsole</a:t>
            </a:r>
            <a:r>
              <a:rPr lang="en-US" sz="1400" dirty="0">
                <a:latin typeface="Arial" charset="0"/>
              </a:rPr>
              <a:t>, support and knowledgebase content keep you up and running with no downtime.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13" grpId="0"/>
      <p:bldP spid="9" grpId="0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Other Melissa Services…</a:t>
            </a:r>
            <a:endParaRPr lang="en-US" dirty="0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743200" y="2819400"/>
            <a:ext cx="3810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89" y="2849702"/>
            <a:ext cx="2238095" cy="88571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Send records…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242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wis721 BT" pitchFamily="34" charset="0"/>
              </a:rPr>
              <a:t>Other Melissa Services…</a:t>
            </a:r>
            <a:endParaRPr lang="en-US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0800000">
            <a:off x="2795607" y="2819400"/>
            <a:ext cx="3810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6845"/>
            <a:ext cx="1114286" cy="13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89" y="2849702"/>
            <a:ext cx="2238095" cy="8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59" y="2606845"/>
            <a:ext cx="1114286" cy="139047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167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Swis721 B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Swis721 BT" pitchFamily="34" charset="0"/>
              </a:rPr>
              <a:t>Retrieve results…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8725681"/>
      </p:ext>
    </p:extLst>
  </p:cSld>
  <p:clrMapOvr>
    <a:masterClrMapping/>
  </p:clrMapOvr>
</p:sld>
</file>

<file path=ppt/theme/theme1.xml><?xml version="1.0" encoding="utf-8"?>
<a:theme xmlns:a="http://schemas.openxmlformats.org/drawingml/2006/main" name="TimsMelissa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TimsMelissaTheme</Template>
  <TotalTime>3643</TotalTime>
  <Words>802</Words>
  <Application>Microsoft Office PowerPoint</Application>
  <PresentationFormat>On-screen Show (4:3)</PresentationFormat>
  <Paragraphs>255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Calibri</vt:lpstr>
      <vt:lpstr>Mongolian Baiti</vt:lpstr>
      <vt:lpstr>Swis721 BT</vt:lpstr>
      <vt:lpstr>Times New Roman</vt:lpstr>
      <vt:lpstr>TimsMelissaTheme</vt:lpstr>
      <vt:lpstr>MatchUp Web Service</vt:lpstr>
      <vt:lpstr>MatchUp Web Service</vt:lpstr>
      <vt:lpstr>Distribution Options</vt:lpstr>
      <vt:lpstr>MatchUp Web Service is Versatile</vt:lpstr>
      <vt:lpstr>Identifying Duplicates</vt:lpstr>
      <vt:lpstr>call GetMatchcodeList for available matchcodes…</vt:lpstr>
      <vt:lpstr>MatchUp Web Service is Easy</vt:lpstr>
      <vt:lpstr>Other Melissa Services…</vt:lpstr>
      <vt:lpstr>Other Melissa Services…</vt:lpstr>
      <vt:lpstr>Other Melissa Services…</vt:lpstr>
      <vt:lpstr>Other Melissa Services…</vt:lpstr>
      <vt:lpstr>Other Melissa Services…</vt:lpstr>
      <vt:lpstr>Other Melissa Services…</vt:lpstr>
      <vt:lpstr>Other Melissa Services…</vt:lpstr>
      <vt:lpstr>Other Melissa Services…</vt:lpstr>
      <vt:lpstr>MatchUp Web Service…</vt:lpstr>
      <vt:lpstr>MatchUp Web Service…</vt:lpstr>
      <vt:lpstr>MatchUp Web Service…</vt:lpstr>
      <vt:lpstr>MatchUp Web Service…</vt:lpstr>
      <vt:lpstr>MatchUp Web Service…</vt:lpstr>
      <vt:lpstr>MatchUp Web Service…</vt:lpstr>
      <vt:lpstr>MatchUp Web Service…</vt:lpstr>
      <vt:lpstr>MatchUp Web Service…</vt:lpstr>
      <vt:lpstr>MatchUp Web Service…</vt:lpstr>
      <vt:lpstr>Results</vt:lpstr>
      <vt:lpstr>Example JSON Input</vt:lpstr>
      <vt:lpstr>Sample Output Properties</vt:lpstr>
      <vt:lpstr>PowerPoint Presentation</vt:lpstr>
      <vt:lpstr>PowerPoint Presentation</vt:lpstr>
      <vt:lpstr>MatchUp Web Service is a good option for…</vt:lpstr>
      <vt:lpstr>Deduping Considerations</vt:lpstr>
      <vt:lpstr>Savings Benefits</vt:lpstr>
      <vt:lpstr>Savings Benefits</vt:lpstr>
      <vt:lpstr>Data Quality Benefits</vt:lpstr>
      <vt:lpstr>Data Quality Benefits</vt:lpstr>
      <vt:lpstr>Data Quality Benefits</vt:lpstr>
      <vt:lpstr>PowerPoint Presentation</vt:lpstr>
      <vt:lpstr>Thank You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</dc:creator>
  <cp:lastModifiedBy>TIM64</cp:lastModifiedBy>
  <cp:revision>327</cp:revision>
  <dcterms:created xsi:type="dcterms:W3CDTF">2012-08-17T15:28:48Z</dcterms:created>
  <dcterms:modified xsi:type="dcterms:W3CDTF">2018-09-21T21:04:06Z</dcterms:modified>
</cp:coreProperties>
</file>